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Merriweather Sans"/>
      <p:regular r:id="rId33"/>
      <p:bold r:id="rId34"/>
      <p:italic r:id="rId35"/>
      <p:boldItalic r:id="rId36"/>
    </p:embeddedFont>
    <p:embeddedFont>
      <p:font typeface="Comfortaa Regular"/>
      <p:regular r:id="rId37"/>
      <p:bold r:id="rId38"/>
    </p:embeddedFont>
    <p:embeddedFont>
      <p:font typeface="Merriweather Sans Regular"/>
      <p:regular r:id="rId39"/>
      <p:bold r:id="rId40"/>
      <p:italic r:id="rId41"/>
      <p:boldItalic r:id="rId42"/>
    </p:embeddedFont>
    <p:embeddedFont>
      <p:font typeface="Merriweather"/>
      <p:regular r:id="rId43"/>
      <p:bold r:id="rId44"/>
      <p:italic r:id="rId45"/>
      <p:boldItalic r:id="rId46"/>
    </p:embeddedFont>
    <p:embeddedFont>
      <p:font typeface="Comfortaa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SansRegular-bold.fntdata"/><Relationship Id="rId20" Type="http://schemas.openxmlformats.org/officeDocument/2006/relationships/slide" Target="slides/slide16.xml"/><Relationship Id="rId42" Type="http://schemas.openxmlformats.org/officeDocument/2006/relationships/font" Target="fonts/MerriweatherSansRegular-boldItalic.fntdata"/><Relationship Id="rId41" Type="http://schemas.openxmlformats.org/officeDocument/2006/relationships/font" Target="fonts/MerriweatherSansRegular-italic.fntdata"/><Relationship Id="rId22" Type="http://schemas.openxmlformats.org/officeDocument/2006/relationships/slide" Target="slides/slide18.xml"/><Relationship Id="rId44" Type="http://schemas.openxmlformats.org/officeDocument/2006/relationships/font" Target="fonts/Merriweather-bold.fntdata"/><Relationship Id="rId21" Type="http://schemas.openxmlformats.org/officeDocument/2006/relationships/slide" Target="slides/slide17.xml"/><Relationship Id="rId43" Type="http://schemas.openxmlformats.org/officeDocument/2006/relationships/font" Target="fonts/Merriweather-regular.fntdata"/><Relationship Id="rId24" Type="http://schemas.openxmlformats.org/officeDocument/2006/relationships/slide" Target="slides/slide20.xml"/><Relationship Id="rId46" Type="http://schemas.openxmlformats.org/officeDocument/2006/relationships/font" Target="fonts/Merriweather-boldItalic.fntdata"/><Relationship Id="rId23" Type="http://schemas.openxmlformats.org/officeDocument/2006/relationships/slide" Target="slides/slide19.xml"/><Relationship Id="rId45" Type="http://schemas.openxmlformats.org/officeDocument/2006/relationships/font" Target="fonts/Merriweather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Comfortaa-bold.fntdata"/><Relationship Id="rId25" Type="http://schemas.openxmlformats.org/officeDocument/2006/relationships/slide" Target="slides/slide21.xml"/><Relationship Id="rId47" Type="http://schemas.openxmlformats.org/officeDocument/2006/relationships/font" Target="fonts/Comfortaa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MerriweatherSans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MerriweatherSans-italic.fntdata"/><Relationship Id="rId12" Type="http://schemas.openxmlformats.org/officeDocument/2006/relationships/slide" Target="slides/slide8.xml"/><Relationship Id="rId34" Type="http://schemas.openxmlformats.org/officeDocument/2006/relationships/font" Target="fonts/MerriweatherSans-bold.fntdata"/><Relationship Id="rId15" Type="http://schemas.openxmlformats.org/officeDocument/2006/relationships/slide" Target="slides/slide11.xml"/><Relationship Id="rId37" Type="http://schemas.openxmlformats.org/officeDocument/2006/relationships/font" Target="fonts/ComfortaaRegular-regular.fntdata"/><Relationship Id="rId14" Type="http://schemas.openxmlformats.org/officeDocument/2006/relationships/slide" Target="slides/slide10.xml"/><Relationship Id="rId36" Type="http://schemas.openxmlformats.org/officeDocument/2006/relationships/font" Target="fonts/MerriweatherSans-boldItalic.fntdata"/><Relationship Id="rId17" Type="http://schemas.openxmlformats.org/officeDocument/2006/relationships/slide" Target="slides/slide13.xml"/><Relationship Id="rId39" Type="http://schemas.openxmlformats.org/officeDocument/2006/relationships/font" Target="fonts/MerriweatherSansRegular-regular.fntdata"/><Relationship Id="rId16" Type="http://schemas.openxmlformats.org/officeDocument/2006/relationships/slide" Target="slides/slide12.xml"/><Relationship Id="rId38" Type="http://schemas.openxmlformats.org/officeDocument/2006/relationships/font" Target="fonts/ComfortaaRegular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5b8314f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5b8314f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Marcus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94be0e538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Marcus</a:t>
            </a:r>
            <a:endParaRPr/>
          </a:p>
        </p:txBody>
      </p:sp>
      <p:sp>
        <p:nvSpPr>
          <p:cNvPr id="175" name="Google Shape;175;gb94be0e538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aca484dc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baca484dc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Removal 2. Ex: pavements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70359854b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70359854b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 -&gt; modeling -&gt; MAE scores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9a8f731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9a8f731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Marcus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9a8f7315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9a8f7315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Marcus - make font larger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over points to make for this slide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b92e00faa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b92e00faa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8ed1d9bd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8ed1d9bd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Ryan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92e00faa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b92e00faa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Ryan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42e3af63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42e3af63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Ryan 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ac832626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ac832626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Ryan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ac832626f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bac832626f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Marcus</a:t>
            </a:r>
            <a:endParaRPr/>
          </a:p>
        </p:txBody>
      </p:sp>
      <p:sp>
        <p:nvSpPr>
          <p:cNvPr id="63" name="Google Shape;63;gbac832626f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ac832626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bac832626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Ryan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92e00faa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92e00faa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Ryan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7aed95ad8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</a:t>
            </a:r>
            <a:endParaRPr/>
          </a:p>
        </p:txBody>
      </p:sp>
      <p:sp>
        <p:nvSpPr>
          <p:cNvPr id="314" name="Google Shape;314;gb7aed95ad8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92e00faab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Ryan</a:t>
            </a:r>
            <a:endParaRPr/>
          </a:p>
        </p:txBody>
      </p:sp>
      <p:sp>
        <p:nvSpPr>
          <p:cNvPr id="324" name="Google Shape;324;gb92e00faab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92e00faab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Ryan</a:t>
            </a:r>
            <a:endParaRPr/>
          </a:p>
        </p:txBody>
      </p:sp>
      <p:sp>
        <p:nvSpPr>
          <p:cNvPr id="338" name="Google Shape;338;gb92e00faab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b70359854b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b70359854b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ac832626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bac832626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Marcus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b42e3af63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b42e3af63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b42e3af63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b42e3af63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af65d867e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baf65d867e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rPr>
              <a:t>Ryan</a:t>
            </a:r>
            <a:endParaRPr/>
          </a:p>
        </p:txBody>
      </p:sp>
      <p:sp>
        <p:nvSpPr>
          <p:cNvPr id="75" name="Google Shape;75;gbaf65d867e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4a477483a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b4a477483a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Marcus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4" name="Google Shape;84;gb4a477483a_0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92e00faa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92e00faa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92e00faa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92e00faa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Ryan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92c673e5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Started with 1460 observations with 80 feautes</a:t>
            </a:r>
            <a:endParaRPr/>
          </a:p>
        </p:txBody>
      </p:sp>
      <p:sp>
        <p:nvSpPr>
          <p:cNvPr id="127" name="Google Shape;127;gb92c673e5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94be0e53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Marcus</a:t>
            </a:r>
            <a:endParaRPr/>
          </a:p>
        </p:txBody>
      </p:sp>
      <p:sp>
        <p:nvSpPr>
          <p:cNvPr id="138" name="Google Shape;138;gb94be0e53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94be0e538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Marcus</a:t>
            </a:r>
            <a:endParaRPr/>
          </a:p>
        </p:txBody>
      </p:sp>
      <p:sp>
        <p:nvSpPr>
          <p:cNvPr id="154" name="Google Shape;154;gb94be0e538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Relationship Id="rId5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14.png"/><Relationship Id="rId6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Relationship Id="rId7" Type="http://schemas.openxmlformats.org/officeDocument/2006/relationships/image" Target="../media/image33.png"/><Relationship Id="rId8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13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175" y="1046963"/>
            <a:ext cx="3109150" cy="307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775" y="894563"/>
            <a:ext cx="3109150" cy="307817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036375" y="285750"/>
            <a:ext cx="49545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rPr>
              <a:t>Predicting Housing Prices with</a:t>
            </a:r>
            <a:r>
              <a:rPr lang="en" sz="35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rPr>
              <a:t> the</a:t>
            </a:r>
            <a:r>
              <a:rPr lang="en" sz="35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rPr>
              <a:t> </a:t>
            </a:r>
            <a:r>
              <a:rPr lang="en" sz="3500">
                <a:solidFill>
                  <a:schemeClr val="dk1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rPr>
              <a:t>Application of Machine Learning Models</a:t>
            </a:r>
            <a:endParaRPr sz="37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13"/>
          <p:cNvSpPr txBox="1"/>
          <p:nvPr/>
        </p:nvSpPr>
        <p:spPr>
          <a:xfrm rot="-5400000">
            <a:off x="-414000" y="2471150"/>
            <a:ext cx="1450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January 2021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4232800" y="3764825"/>
            <a:ext cx="47097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8761D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Marcus Choi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 Regular"/>
                <a:ea typeface="Comfortaa Regular"/>
                <a:cs typeface="Comfortaa Regular"/>
                <a:sym typeface="Comfortaa Regular"/>
              </a:rPr>
              <a:t>Ryan Kniewel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/>
        </p:nvSpPr>
        <p:spPr>
          <a:xfrm>
            <a:off x="263475" y="-56423"/>
            <a:ext cx="3413700" cy="19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2"/>
                </a:solidFill>
              </a:rPr>
              <a:t>4</a:t>
            </a:r>
            <a:endParaRPr sz="10000"/>
          </a:p>
        </p:txBody>
      </p:sp>
      <p:sp>
        <p:nvSpPr>
          <p:cNvPr id="178" name="Google Shape;178;p22"/>
          <p:cNvSpPr txBox="1"/>
          <p:nvPr/>
        </p:nvSpPr>
        <p:spPr>
          <a:xfrm>
            <a:off x="818700" y="608550"/>
            <a:ext cx="6757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Pre-Processing</a:t>
            </a:r>
            <a:endParaRPr b="1" sz="3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1493960" y="3671695"/>
            <a:ext cx="973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000" u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36 features had missing values, generally imputed to mode value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1336306" y="4383667"/>
            <a:ext cx="177300" cy="1773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1</a:t>
            </a:r>
            <a:endParaRPr sz="11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cxnSp>
        <p:nvCxnSpPr>
          <p:cNvPr id="181" name="Google Shape;181;p22"/>
          <p:cNvCxnSpPr/>
          <p:nvPr/>
        </p:nvCxnSpPr>
        <p:spPr>
          <a:xfrm rot="10800000">
            <a:off x="1424920" y="3591367"/>
            <a:ext cx="0" cy="79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82" name="Google Shape;182;p22"/>
          <p:cNvSpPr txBox="1"/>
          <p:nvPr/>
        </p:nvSpPr>
        <p:spPr>
          <a:xfrm>
            <a:off x="2226533" y="1454620"/>
            <a:ext cx="119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000" u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12 features 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000" u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were suitable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3" name="Google Shape;183;p22"/>
          <p:cNvSpPr/>
          <p:nvPr/>
        </p:nvSpPr>
        <p:spPr>
          <a:xfrm>
            <a:off x="3368514" y="1122162"/>
            <a:ext cx="177300" cy="1773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2</a:t>
            </a:r>
            <a:endParaRPr sz="1100"/>
          </a:p>
        </p:txBody>
      </p:sp>
      <p:cxnSp>
        <p:nvCxnSpPr>
          <p:cNvPr id="184" name="Google Shape;184;p22"/>
          <p:cNvCxnSpPr/>
          <p:nvPr/>
        </p:nvCxnSpPr>
        <p:spPr>
          <a:xfrm rot="10800000">
            <a:off x="3465086" y="1303049"/>
            <a:ext cx="0" cy="79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185" name="Google Shape;18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239" y="1806361"/>
            <a:ext cx="1742400" cy="20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/>
          <p:nvPr/>
        </p:nvSpPr>
        <p:spPr>
          <a:xfrm>
            <a:off x="652824" y="2095348"/>
            <a:ext cx="1544100" cy="1522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Imputation of missing data</a:t>
            </a:r>
            <a:endParaRPr sz="10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187" name="Google Shape;18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9788" y="1786889"/>
            <a:ext cx="1742400" cy="20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/>
          <p:nvPr/>
        </p:nvSpPr>
        <p:spPr>
          <a:xfrm>
            <a:off x="2678947" y="2100959"/>
            <a:ext cx="1544100" cy="1522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Encoding to ordinal</a:t>
            </a:r>
            <a:endParaRPr sz="10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4108763" y="3660604"/>
            <a:ext cx="13644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000" u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Dummification or label encoding of categorical features for use in linear models or tree-based models, respectively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0" name="Google Shape;190;p22"/>
          <p:cNvSpPr/>
          <p:nvPr/>
        </p:nvSpPr>
        <p:spPr>
          <a:xfrm>
            <a:off x="5463881" y="4401763"/>
            <a:ext cx="177300" cy="1773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3</a:t>
            </a:r>
            <a:endParaRPr sz="11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cxnSp>
        <p:nvCxnSpPr>
          <p:cNvPr id="191" name="Google Shape;191;p22"/>
          <p:cNvCxnSpPr/>
          <p:nvPr/>
        </p:nvCxnSpPr>
        <p:spPr>
          <a:xfrm rot="10800000">
            <a:off x="5552496" y="3609463"/>
            <a:ext cx="0" cy="79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92" name="Google Shape;192;p22"/>
          <p:cNvSpPr/>
          <p:nvPr/>
        </p:nvSpPr>
        <p:spPr>
          <a:xfrm>
            <a:off x="6770912" y="2079651"/>
            <a:ext cx="1551300" cy="1597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Feature transformation</a:t>
            </a:r>
            <a:endParaRPr sz="9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6371190" y="1104475"/>
            <a:ext cx="1071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800" u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</a:t>
            </a:r>
            <a:r>
              <a:rPr i="0" lang="en" sz="1000" u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ogarithmic transformation of Sale Price to generate a more normal distribution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4" name="Google Shape;194;p22"/>
          <p:cNvSpPr/>
          <p:nvPr/>
        </p:nvSpPr>
        <p:spPr>
          <a:xfrm>
            <a:off x="7435881" y="1092199"/>
            <a:ext cx="177300" cy="1773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4</a:t>
            </a:r>
            <a:endParaRPr sz="11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cxnSp>
        <p:nvCxnSpPr>
          <p:cNvPr id="195" name="Google Shape;195;p22"/>
          <p:cNvCxnSpPr/>
          <p:nvPr/>
        </p:nvCxnSpPr>
        <p:spPr>
          <a:xfrm rot="10800000">
            <a:off x="7532453" y="1273085"/>
            <a:ext cx="0" cy="79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196" name="Google Shape;19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7609" y="1793924"/>
            <a:ext cx="1742400" cy="20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/>
          <p:nvPr/>
        </p:nvSpPr>
        <p:spPr>
          <a:xfrm>
            <a:off x="4770033" y="2100959"/>
            <a:ext cx="1544100" cy="1522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Dummification  or label encoding</a:t>
            </a:r>
            <a:endParaRPr sz="9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2579825" y="1493750"/>
            <a:ext cx="2649600" cy="3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Aggregation</a:t>
            </a:r>
            <a:endParaRPr b="1" sz="15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Char char="●"/>
            </a:pPr>
            <a:r>
              <a:rPr lang="en" sz="11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Total Outdoor SF</a:t>
            </a:r>
            <a:endParaRPr sz="11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venir"/>
              <a:buChar char="○"/>
            </a:pPr>
            <a:r>
              <a:rPr lang="en" sz="9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5 features into 1</a:t>
            </a:r>
            <a:endParaRPr sz="9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venir"/>
              <a:buChar char="●"/>
            </a:pPr>
            <a:r>
              <a:rPr lang="en" sz="11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Total Baths</a:t>
            </a:r>
            <a:endParaRPr sz="11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venir"/>
              <a:buChar char="○"/>
            </a:pPr>
            <a:r>
              <a:rPr lang="en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4 features into 1</a:t>
            </a:r>
            <a:endParaRPr sz="9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Simplification</a:t>
            </a:r>
            <a:endParaRPr b="1" sz="15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"/>
              <a:buChar char="●"/>
            </a:pPr>
            <a:r>
              <a:rPr lang="en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House Age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venir"/>
              <a:buChar char="○"/>
            </a:pPr>
            <a:r>
              <a:rPr lang="en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YearSold - YearBuilt</a:t>
            </a:r>
            <a:endParaRPr sz="9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9999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"/>
              <a:buChar char="●"/>
            </a:pPr>
            <a:r>
              <a:rPr lang="en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Remodel/Addition Age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"/>
              <a:buChar char="○"/>
            </a:pPr>
            <a:r>
              <a:rPr lang="en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YearSold - YearRemodAdd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9999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"/>
              <a:buChar char="●"/>
            </a:pPr>
            <a:r>
              <a:rPr lang="en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Garage Age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"/>
              <a:buChar char="○"/>
            </a:pPr>
            <a:r>
              <a:rPr lang="en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YearSold - GarageYearBuilt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203" name="Google Shape;203;p23"/>
          <p:cNvPicPr preferRelativeResize="0"/>
          <p:nvPr/>
        </p:nvPicPr>
        <p:blipFill rotWithShape="1">
          <a:blip r:embed="rId3">
            <a:alphaModFix/>
          </a:blip>
          <a:srcRect b="0" l="0" r="55539" t="0"/>
          <a:stretch/>
        </p:blipFill>
        <p:spPr>
          <a:xfrm>
            <a:off x="0" y="0"/>
            <a:ext cx="23098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/>
        </p:nvSpPr>
        <p:spPr>
          <a:xfrm>
            <a:off x="2794600" y="40726"/>
            <a:ext cx="34137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2"/>
                </a:solidFill>
              </a:rPr>
              <a:t>5</a:t>
            </a:r>
            <a:endParaRPr sz="10000"/>
          </a:p>
        </p:txBody>
      </p:sp>
      <p:sp>
        <p:nvSpPr>
          <p:cNvPr id="205" name="Google Shape;205;p23"/>
          <p:cNvSpPr txBox="1"/>
          <p:nvPr/>
        </p:nvSpPr>
        <p:spPr>
          <a:xfrm>
            <a:off x="3355650" y="674375"/>
            <a:ext cx="4795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Feature Engineering</a:t>
            </a:r>
            <a:endParaRPr b="1" sz="30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8651875" y="0"/>
            <a:ext cx="492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/>
        </p:nvSpPr>
        <p:spPr>
          <a:xfrm>
            <a:off x="5381688" y="1493750"/>
            <a:ext cx="3117900" cy="24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Removal </a:t>
            </a:r>
            <a:endParaRPr sz="15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"/>
              <a:buChar char="●"/>
            </a:pPr>
            <a:r>
              <a:rPr lang="en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Correlation &lt; 0.3 with Sale Price 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"/>
              <a:buChar char="●"/>
            </a:pPr>
            <a:r>
              <a:rPr lang="en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Features with &gt; 90% of the same level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venir"/>
              <a:buChar char="○"/>
            </a:pPr>
            <a:r>
              <a:rPr lang="en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Electrical System</a:t>
            </a:r>
            <a:endParaRPr sz="9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	</a:t>
            </a:r>
            <a:endParaRPr sz="1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"/>
              <a:buChar char="●"/>
            </a:pPr>
            <a:r>
              <a:rPr lang="en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Redundant features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venir"/>
              <a:buChar char="○"/>
            </a:pPr>
            <a:r>
              <a:rPr lang="en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GarageArea</a:t>
            </a:r>
            <a:r>
              <a:rPr lang="en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lang="en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GarageCond </a:t>
            </a:r>
            <a:endParaRPr sz="9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"/>
              <a:buChar char="●"/>
            </a:pPr>
            <a:r>
              <a:rPr lang="en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Features with trends that were independent of Sale Price</a:t>
            </a:r>
            <a:endParaRPr sz="1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venir"/>
              <a:buChar char="○"/>
            </a:pPr>
            <a:r>
              <a:rPr lang="en" sz="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MonthSold and YearrSold </a:t>
            </a:r>
            <a:endParaRPr sz="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4006" y="0"/>
            <a:ext cx="31799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/>
        </p:nvSpPr>
        <p:spPr>
          <a:xfrm>
            <a:off x="312600" y="-74849"/>
            <a:ext cx="34137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2"/>
                </a:solidFill>
              </a:rPr>
              <a:t>6</a:t>
            </a:r>
            <a:endParaRPr sz="10000"/>
          </a:p>
        </p:txBody>
      </p:sp>
      <p:sp>
        <p:nvSpPr>
          <p:cNvPr id="214" name="Google Shape;214;p24"/>
          <p:cNvSpPr/>
          <p:nvPr/>
        </p:nvSpPr>
        <p:spPr>
          <a:xfrm>
            <a:off x="547325" y="1434425"/>
            <a:ext cx="2648100" cy="3098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"/>
          <p:cNvSpPr/>
          <p:nvPr/>
        </p:nvSpPr>
        <p:spPr>
          <a:xfrm>
            <a:off x="3613975" y="1434425"/>
            <a:ext cx="2596200" cy="3098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4"/>
          <p:cNvSpPr txBox="1"/>
          <p:nvPr/>
        </p:nvSpPr>
        <p:spPr>
          <a:xfrm>
            <a:off x="573275" y="1524625"/>
            <a:ext cx="25962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Linear Regression Models</a:t>
            </a:r>
            <a:endParaRPr u="sng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venir"/>
              <a:buChar char="➢"/>
            </a:pPr>
            <a:r>
              <a:rPr lang="en" sz="13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Multiple Linear Regression</a:t>
            </a:r>
            <a:endParaRPr sz="13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venir"/>
              <a:buChar char="➢"/>
            </a:pPr>
            <a:r>
              <a:rPr lang="en" sz="13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Regularization</a:t>
            </a:r>
            <a:endParaRPr sz="13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3519775" y="1524625"/>
            <a:ext cx="26481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FFF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Tree-Based Models</a:t>
            </a:r>
            <a:endParaRPr u="sng"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venir"/>
              <a:buChar char="➢"/>
            </a:pPr>
            <a:r>
              <a:rPr lang="en" sz="13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Random Forest</a:t>
            </a:r>
            <a:endParaRPr sz="13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venir"/>
              <a:buChar char="➢"/>
            </a:pPr>
            <a:r>
              <a:rPr lang="en" sz="13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Gradient Boosting</a:t>
            </a:r>
            <a:endParaRPr sz="13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venir"/>
              <a:buChar char="➢"/>
            </a:pPr>
            <a:r>
              <a:rPr lang="en" sz="13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XGBoost</a:t>
            </a:r>
            <a:endParaRPr sz="13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660975" y="678000"/>
            <a:ext cx="4993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Machine Learning Models</a:t>
            </a:r>
            <a:endParaRPr b="1" sz="29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/>
        </p:nvSpPr>
        <p:spPr>
          <a:xfrm>
            <a:off x="383550" y="-61048"/>
            <a:ext cx="3413700" cy="19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2"/>
                </a:solidFill>
              </a:rPr>
              <a:t>7</a:t>
            </a:r>
            <a:endParaRPr sz="10000"/>
          </a:p>
        </p:txBody>
      </p:sp>
      <p:sp>
        <p:nvSpPr>
          <p:cNvPr id="224" name="Google Shape;224;p25"/>
          <p:cNvSpPr txBox="1"/>
          <p:nvPr/>
        </p:nvSpPr>
        <p:spPr>
          <a:xfrm>
            <a:off x="992213" y="470150"/>
            <a:ext cx="6757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Model Performance</a:t>
            </a:r>
            <a:endParaRPr sz="3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796750" y="1693125"/>
            <a:ext cx="242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800" y="1012200"/>
            <a:ext cx="5615425" cy="40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2425225" y="2004450"/>
            <a:ext cx="4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5"/>
          <p:cNvSpPr txBox="1"/>
          <p:nvPr/>
        </p:nvSpPr>
        <p:spPr>
          <a:xfrm>
            <a:off x="2425225" y="1939200"/>
            <a:ext cx="40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</a:rPr>
              <a:t>0.141</a:t>
            </a:r>
            <a:endParaRPr b="1" sz="700">
              <a:solidFill>
                <a:srgbClr val="FFFFFF"/>
              </a:solidFill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3296850" y="2004450"/>
            <a:ext cx="40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</a:rPr>
              <a:t>0.138</a:t>
            </a:r>
            <a:endParaRPr b="1" sz="700">
              <a:solidFill>
                <a:srgbClr val="FFFFFF"/>
              </a:solidFill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4168475" y="2062425"/>
            <a:ext cx="40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</a:rPr>
              <a:t>0.133</a:t>
            </a:r>
            <a:endParaRPr b="1" sz="700">
              <a:solidFill>
                <a:srgbClr val="FFFFFF"/>
              </a:solidFill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5058325" y="2134575"/>
            <a:ext cx="40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</a:rPr>
              <a:t>0.131</a:t>
            </a:r>
            <a:endParaRPr b="1" sz="700">
              <a:solidFill>
                <a:srgbClr val="FFFFFF"/>
              </a:solidFill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5948175" y="2247000"/>
            <a:ext cx="40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</a:rPr>
              <a:t>0.124</a:t>
            </a:r>
            <a:endParaRPr b="1" sz="700">
              <a:solidFill>
                <a:srgbClr val="FFFFFF"/>
              </a:solidFill>
            </a:endParaRPr>
          </a:p>
        </p:txBody>
      </p:sp>
      <p:pic>
        <p:nvPicPr>
          <p:cNvPr id="233" name="Google Shape;2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8710" y="5315575"/>
            <a:ext cx="5926515" cy="33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/>
        </p:nvSpPr>
        <p:spPr>
          <a:xfrm>
            <a:off x="0" y="-52998"/>
            <a:ext cx="3413700" cy="19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2"/>
                </a:solidFill>
              </a:rPr>
              <a:t>8</a:t>
            </a:r>
            <a:endParaRPr sz="10000"/>
          </a:p>
        </p:txBody>
      </p:sp>
      <p:sp>
        <p:nvSpPr>
          <p:cNvPr id="239" name="Google Shape;239;p26"/>
          <p:cNvSpPr txBox="1"/>
          <p:nvPr/>
        </p:nvSpPr>
        <p:spPr>
          <a:xfrm>
            <a:off x="648000" y="579550"/>
            <a:ext cx="6757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Feature Importance </a:t>
            </a:r>
            <a:endParaRPr sz="1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240" name="Google Shape;240;p26"/>
          <p:cNvSpPr txBox="1"/>
          <p:nvPr/>
        </p:nvSpPr>
        <p:spPr>
          <a:xfrm>
            <a:off x="5485100" y="2015200"/>
            <a:ext cx="242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Space holder for description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90304"/>
            <a:ext cx="4601651" cy="3409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 rotWithShape="1">
          <a:blip r:embed="rId4">
            <a:alphaModFix/>
          </a:blip>
          <a:srcRect b="0" l="3163" r="2121" t="0"/>
          <a:stretch/>
        </p:blipFill>
        <p:spPr>
          <a:xfrm>
            <a:off x="4672975" y="1270450"/>
            <a:ext cx="4298925" cy="333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/>
          <p:nvPr/>
        </p:nvSpPr>
        <p:spPr>
          <a:xfrm>
            <a:off x="4748100" y="3272850"/>
            <a:ext cx="406200" cy="1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6"/>
          <p:cNvSpPr/>
          <p:nvPr/>
        </p:nvSpPr>
        <p:spPr>
          <a:xfrm>
            <a:off x="339775" y="2384500"/>
            <a:ext cx="342900" cy="16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6"/>
          <p:cNvSpPr txBox="1"/>
          <p:nvPr/>
        </p:nvSpPr>
        <p:spPr>
          <a:xfrm>
            <a:off x="135525" y="2330500"/>
            <a:ext cx="120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434343"/>
                </a:solidFill>
              </a:rPr>
              <a:t>Total_Baths</a:t>
            </a:r>
            <a:endParaRPr sz="600">
              <a:solidFill>
                <a:srgbClr val="434343"/>
              </a:solidFill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4639175" y="3218850"/>
            <a:ext cx="120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434343"/>
                </a:solidFill>
              </a:rPr>
              <a:t>Total_Baths</a:t>
            </a:r>
            <a:endParaRPr sz="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/>
        </p:nvSpPr>
        <p:spPr>
          <a:xfrm>
            <a:off x="-53225" y="-103398"/>
            <a:ext cx="3413700" cy="19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2"/>
                </a:solidFill>
              </a:rPr>
              <a:t>8</a:t>
            </a:r>
            <a:endParaRPr sz="10000"/>
          </a:p>
        </p:txBody>
      </p:sp>
      <p:sp>
        <p:nvSpPr>
          <p:cNvPr id="252" name="Google Shape;252;p27"/>
          <p:cNvSpPr txBox="1"/>
          <p:nvPr/>
        </p:nvSpPr>
        <p:spPr>
          <a:xfrm>
            <a:off x="647700" y="579550"/>
            <a:ext cx="8277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Dependence of Age on Prediction</a:t>
            </a:r>
            <a:endParaRPr sz="1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5485100" y="2015200"/>
            <a:ext cx="242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Space holder for description</a:t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1530975" y="2995800"/>
            <a:ext cx="242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Space holder fr graph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5" name="Google Shape;2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14" y="1270450"/>
            <a:ext cx="8716160" cy="387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8"/>
          <p:cNvPicPr preferRelativeResize="0"/>
          <p:nvPr/>
        </p:nvPicPr>
        <p:blipFill rotWithShape="1">
          <a:blip r:embed="rId3">
            <a:alphaModFix/>
          </a:blip>
          <a:srcRect b="0" l="0" r="51592" t="0"/>
          <a:stretch/>
        </p:blipFill>
        <p:spPr>
          <a:xfrm>
            <a:off x="257275" y="825525"/>
            <a:ext cx="3486300" cy="37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8"/>
          <p:cNvSpPr txBox="1"/>
          <p:nvPr/>
        </p:nvSpPr>
        <p:spPr>
          <a:xfrm>
            <a:off x="3506600" y="128976"/>
            <a:ext cx="34137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2"/>
                </a:solidFill>
              </a:rPr>
              <a:t>9</a:t>
            </a:r>
            <a:endParaRPr sz="10000"/>
          </a:p>
        </p:txBody>
      </p:sp>
      <p:sp>
        <p:nvSpPr>
          <p:cNvPr id="262" name="Google Shape;262;p28"/>
          <p:cNvSpPr txBox="1"/>
          <p:nvPr/>
        </p:nvSpPr>
        <p:spPr>
          <a:xfrm>
            <a:off x="4426775" y="773975"/>
            <a:ext cx="44316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Insights &amp; Conclusions</a:t>
            </a:r>
            <a:endParaRPr b="1" sz="30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263" name="Google Shape;2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949" y="1618400"/>
            <a:ext cx="638882" cy="63491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8"/>
          <p:cNvSpPr txBox="1"/>
          <p:nvPr>
            <p:ph idx="1" type="body"/>
          </p:nvPr>
        </p:nvSpPr>
        <p:spPr>
          <a:xfrm>
            <a:off x="5431400" y="1618400"/>
            <a:ext cx="30696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Our models predict with an average error of ~$25,000 - </a:t>
            </a:r>
            <a:r>
              <a:rPr lang="en" sz="13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$</a:t>
            </a:r>
            <a:r>
              <a:rPr lang="en" sz="13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32,000</a:t>
            </a:r>
            <a:endParaRPr sz="13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9"/>
          <p:cNvPicPr preferRelativeResize="0"/>
          <p:nvPr/>
        </p:nvPicPr>
        <p:blipFill rotWithShape="1">
          <a:blip r:embed="rId3">
            <a:alphaModFix/>
          </a:blip>
          <a:srcRect b="0" l="0" r="51592" t="0"/>
          <a:stretch/>
        </p:blipFill>
        <p:spPr>
          <a:xfrm>
            <a:off x="257275" y="825525"/>
            <a:ext cx="3486300" cy="37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9"/>
          <p:cNvSpPr txBox="1"/>
          <p:nvPr/>
        </p:nvSpPr>
        <p:spPr>
          <a:xfrm>
            <a:off x="3506600" y="128976"/>
            <a:ext cx="34137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2"/>
                </a:solidFill>
              </a:rPr>
              <a:t>9</a:t>
            </a:r>
            <a:endParaRPr sz="10000"/>
          </a:p>
        </p:txBody>
      </p:sp>
      <p:sp>
        <p:nvSpPr>
          <p:cNvPr id="271" name="Google Shape;271;p29"/>
          <p:cNvSpPr txBox="1"/>
          <p:nvPr/>
        </p:nvSpPr>
        <p:spPr>
          <a:xfrm>
            <a:off x="4426775" y="773975"/>
            <a:ext cx="44316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Insights &amp; Conclusions</a:t>
            </a:r>
            <a:endParaRPr b="1" sz="30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272" name="Google Shape;2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949" y="1618400"/>
            <a:ext cx="638882" cy="63491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 txBox="1"/>
          <p:nvPr>
            <p:ph idx="1" type="body"/>
          </p:nvPr>
        </p:nvSpPr>
        <p:spPr>
          <a:xfrm>
            <a:off x="5431400" y="2678138"/>
            <a:ext cx="31218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predictions of our models were compared to actual sale prices</a:t>
            </a:r>
            <a:endParaRPr sz="130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74" name="Google Shape;27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6350" y="2638666"/>
            <a:ext cx="640080" cy="64008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>
            <p:ph idx="1" type="body"/>
          </p:nvPr>
        </p:nvSpPr>
        <p:spPr>
          <a:xfrm>
            <a:off x="5431400" y="1618400"/>
            <a:ext cx="30696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Our models predict with an average error of ~$25,000 - $32,000</a:t>
            </a:r>
            <a:endParaRPr sz="13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/>
        </p:nvSpPr>
        <p:spPr>
          <a:xfrm>
            <a:off x="115700" y="128976"/>
            <a:ext cx="34137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2"/>
                </a:solidFill>
              </a:rPr>
              <a:t>9</a:t>
            </a:r>
            <a:endParaRPr sz="10000"/>
          </a:p>
        </p:txBody>
      </p:sp>
      <p:sp>
        <p:nvSpPr>
          <p:cNvPr id="281" name="Google Shape;281;p30"/>
          <p:cNvSpPr txBox="1"/>
          <p:nvPr/>
        </p:nvSpPr>
        <p:spPr>
          <a:xfrm>
            <a:off x="1035875" y="773975"/>
            <a:ext cx="4317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Insights &amp; Conclusion</a:t>
            </a:r>
            <a:endParaRPr b="1" sz="30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0" y="1464875"/>
            <a:ext cx="8278601" cy="36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/>
        </p:nvSpPr>
        <p:spPr>
          <a:xfrm>
            <a:off x="115700" y="128976"/>
            <a:ext cx="34137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2"/>
                </a:solidFill>
              </a:rPr>
              <a:t>9</a:t>
            </a:r>
            <a:endParaRPr sz="10000"/>
          </a:p>
        </p:txBody>
      </p:sp>
      <p:sp>
        <p:nvSpPr>
          <p:cNvPr id="288" name="Google Shape;288;p31"/>
          <p:cNvSpPr txBox="1"/>
          <p:nvPr/>
        </p:nvSpPr>
        <p:spPr>
          <a:xfrm>
            <a:off x="1035875" y="773975"/>
            <a:ext cx="4317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Insights &amp; Conclusion</a:t>
            </a:r>
            <a:endParaRPr b="1" sz="30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289" name="Google Shape;2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1" y="1464875"/>
            <a:ext cx="8278601" cy="36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5066051" y="332364"/>
            <a:ext cx="3413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1100"/>
          </a:p>
        </p:txBody>
      </p:sp>
      <p:pic>
        <p:nvPicPr>
          <p:cNvPr descr="Ames, Iowa Street Map Large Poster - School Street Posters" id="66" name="Google Shape;66;p14"/>
          <p:cNvPicPr preferRelativeResize="0"/>
          <p:nvPr/>
        </p:nvPicPr>
        <p:blipFill rotWithShape="1">
          <a:blip r:embed="rId3">
            <a:alphaModFix/>
          </a:blip>
          <a:srcRect b="20892" l="13432" r="13446" t="14019"/>
          <a:stretch/>
        </p:blipFill>
        <p:spPr>
          <a:xfrm>
            <a:off x="455594" y="368681"/>
            <a:ext cx="3787252" cy="449352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3535478" y="747125"/>
            <a:ext cx="1579200" cy="6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/>
          <p:nvPr/>
        </p:nvSpPr>
        <p:spPr>
          <a:xfrm rot="5400000">
            <a:off x="3217928" y="4917397"/>
            <a:ext cx="394200" cy="579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4953353" y="332369"/>
            <a:ext cx="34137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chemeClr val="dk1"/>
                </a:solidFill>
              </a:rPr>
              <a:t>Contents</a:t>
            </a:r>
            <a:endParaRPr sz="1100"/>
          </a:p>
        </p:txBody>
      </p:sp>
      <p:sp>
        <p:nvSpPr>
          <p:cNvPr id="70" name="Google Shape;70;p14"/>
          <p:cNvSpPr txBox="1"/>
          <p:nvPr/>
        </p:nvSpPr>
        <p:spPr>
          <a:xfrm>
            <a:off x="4953354" y="1347377"/>
            <a:ext cx="3199500" cy="3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AutoNum type="arabicPeriod"/>
            </a:pPr>
            <a:r>
              <a:rPr lang="en" sz="15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Introduction</a:t>
            </a:r>
            <a:r>
              <a:rPr i="0" lang="en" sz="1500" u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 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365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AutoNum type="arabicPeriod"/>
            </a:pPr>
            <a:r>
              <a:rPr i="0" lang="en" sz="1500" u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Objectives &amp; Goals</a:t>
            </a:r>
            <a:endParaRPr i="0" sz="1500" u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65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AutoNum type="arabicPeriod"/>
            </a:pPr>
            <a:r>
              <a:rPr lang="en" sz="15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Exploratory Data Analysis</a:t>
            </a:r>
            <a:endParaRPr sz="15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365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AutoNum type="arabicPeriod"/>
            </a:pPr>
            <a:r>
              <a:rPr lang="en" sz="15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Pre-Processing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365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AutoNum type="arabicPeriod"/>
            </a:pPr>
            <a:r>
              <a:rPr i="0" lang="en" sz="1500" u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Feature Engineering 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365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AutoNum type="arabicPeriod"/>
            </a:pPr>
            <a:r>
              <a:rPr i="0" lang="en" sz="1500" u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Machine Learning Models 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365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AutoNum type="arabicPeriod"/>
            </a:pPr>
            <a:r>
              <a:rPr i="0" lang="en" sz="1500" u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Model Performance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365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AutoNum type="arabicPeriod"/>
            </a:pPr>
            <a:r>
              <a:rPr i="0" lang="en" sz="1500" u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Feature Importance 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365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AutoNum type="arabicPeriod"/>
            </a:pPr>
            <a:r>
              <a:rPr i="0" lang="en" sz="1500" u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Insights and Conclusion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365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AutoNum type="arabicPeriod"/>
            </a:pPr>
            <a:r>
              <a:rPr i="0" lang="en" sz="1500" u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Future Work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  <a:p>
            <a:pPr indent="-3365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venir"/>
              <a:buAutoNum type="arabicPeriod"/>
            </a:pPr>
            <a:r>
              <a:rPr i="0" lang="en" sz="1500" u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Questions</a:t>
            </a:r>
            <a:endParaRPr sz="15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0" y="641512"/>
            <a:ext cx="1176600" cy="6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/>
          <p:nvPr/>
        </p:nvSpPr>
        <p:spPr>
          <a:xfrm>
            <a:off x="115700" y="128976"/>
            <a:ext cx="34137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2"/>
                </a:solidFill>
              </a:rPr>
              <a:t>9</a:t>
            </a:r>
            <a:endParaRPr sz="10000"/>
          </a:p>
        </p:txBody>
      </p:sp>
      <p:sp>
        <p:nvSpPr>
          <p:cNvPr id="295" name="Google Shape;295;p32"/>
          <p:cNvSpPr txBox="1"/>
          <p:nvPr/>
        </p:nvSpPr>
        <p:spPr>
          <a:xfrm>
            <a:off x="1035875" y="773975"/>
            <a:ext cx="4317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Insights &amp; Conclusion</a:t>
            </a:r>
            <a:endParaRPr b="1" sz="30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296" name="Google Shape;2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00" y="5274871"/>
            <a:ext cx="8660823" cy="3678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600" y="-3807430"/>
            <a:ext cx="8660823" cy="3678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588" y="1439950"/>
            <a:ext cx="8660823" cy="36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949" y="1618400"/>
            <a:ext cx="638882" cy="634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945" y="3816505"/>
            <a:ext cx="638882" cy="64146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3"/>
          <p:cNvSpPr txBox="1"/>
          <p:nvPr>
            <p:ph idx="1" type="body"/>
          </p:nvPr>
        </p:nvSpPr>
        <p:spPr>
          <a:xfrm>
            <a:off x="5431400" y="3618541"/>
            <a:ext cx="3187500" cy="10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Comparisons revealed a distinct dependence on age, which was directly related to the number of houses used to train the model for a given year</a:t>
            </a:r>
            <a:endParaRPr sz="13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6" name="Google Shape;30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6350" y="2638666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/>
          <p:cNvPicPr preferRelativeResize="0"/>
          <p:nvPr/>
        </p:nvPicPr>
        <p:blipFill rotWithShape="1">
          <a:blip r:embed="rId6">
            <a:alphaModFix/>
          </a:blip>
          <a:srcRect b="0" l="0" r="51592" t="0"/>
          <a:stretch/>
        </p:blipFill>
        <p:spPr>
          <a:xfrm>
            <a:off x="257275" y="825525"/>
            <a:ext cx="3486300" cy="37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3"/>
          <p:cNvSpPr txBox="1"/>
          <p:nvPr/>
        </p:nvSpPr>
        <p:spPr>
          <a:xfrm>
            <a:off x="3506600" y="128976"/>
            <a:ext cx="34137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2"/>
                </a:solidFill>
              </a:rPr>
              <a:t>9</a:t>
            </a:r>
            <a:endParaRPr sz="10000"/>
          </a:p>
        </p:txBody>
      </p:sp>
      <p:sp>
        <p:nvSpPr>
          <p:cNvPr id="309" name="Google Shape;309;p33"/>
          <p:cNvSpPr txBox="1"/>
          <p:nvPr/>
        </p:nvSpPr>
        <p:spPr>
          <a:xfrm>
            <a:off x="4426775" y="773975"/>
            <a:ext cx="44316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Insights &amp; Conclusions</a:t>
            </a:r>
            <a:endParaRPr b="1" sz="30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310" name="Google Shape;310;p33"/>
          <p:cNvSpPr txBox="1"/>
          <p:nvPr>
            <p:ph idx="1" type="body"/>
          </p:nvPr>
        </p:nvSpPr>
        <p:spPr>
          <a:xfrm>
            <a:off x="5431400" y="2678138"/>
            <a:ext cx="31218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predictions of our models were compared to actual sale prices</a:t>
            </a:r>
            <a:endParaRPr sz="1300">
              <a:solidFill>
                <a:srgbClr val="FF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1" name="Google Shape;311;p33"/>
          <p:cNvSpPr txBox="1"/>
          <p:nvPr>
            <p:ph idx="1" type="body"/>
          </p:nvPr>
        </p:nvSpPr>
        <p:spPr>
          <a:xfrm>
            <a:off x="5431400" y="1618400"/>
            <a:ext cx="30696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Our models predict with an average error of ~$25,000 - $32,000</a:t>
            </a:r>
            <a:endParaRPr sz="130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34"/>
          <p:cNvGrpSpPr/>
          <p:nvPr/>
        </p:nvGrpSpPr>
        <p:grpSpPr>
          <a:xfrm>
            <a:off x="963975" y="1523333"/>
            <a:ext cx="1793387" cy="1704304"/>
            <a:chOff x="1199899" y="2278178"/>
            <a:chExt cx="3007020" cy="2791195"/>
          </a:xfrm>
        </p:grpSpPr>
        <p:sp>
          <p:nvSpPr>
            <p:cNvPr id="317" name="Google Shape;317;p34"/>
            <p:cNvSpPr/>
            <p:nvPr/>
          </p:nvSpPr>
          <p:spPr>
            <a:xfrm>
              <a:off x="1199899" y="2278178"/>
              <a:ext cx="2286000" cy="2286000"/>
            </a:xfrm>
            <a:prstGeom prst="ellipse">
              <a:avLst/>
            </a:prstGeom>
            <a:blipFill rotWithShape="1">
              <a:blip r:embed="rId3">
                <a:alphaModFix amt="57000"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atterplot with solid fill" id="318" name="Google Shape;318;p34"/>
            <p:cNvPicPr preferRelativeResize="0"/>
            <p:nvPr/>
          </p:nvPicPr>
          <p:blipFill rotWithShape="1">
            <a:blip r:embed="rId4">
              <a:alphaModFix/>
            </a:blip>
            <a:srcRect b="3400" l="0" r="0" t="-3400"/>
            <a:stretch/>
          </p:blipFill>
          <p:spPr>
            <a:xfrm>
              <a:off x="1920919" y="2783373"/>
              <a:ext cx="2286000" cy="2286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9" name="Google Shape;319;p34"/>
          <p:cNvSpPr txBox="1"/>
          <p:nvPr/>
        </p:nvSpPr>
        <p:spPr>
          <a:xfrm>
            <a:off x="153800" y="-52998"/>
            <a:ext cx="3413700" cy="19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2"/>
                </a:solidFill>
              </a:rPr>
              <a:t>10</a:t>
            </a:r>
            <a:endParaRPr sz="10000"/>
          </a:p>
        </p:txBody>
      </p:sp>
      <p:sp>
        <p:nvSpPr>
          <p:cNvPr id="320" name="Google Shape;320;p34"/>
          <p:cNvSpPr txBox="1"/>
          <p:nvPr/>
        </p:nvSpPr>
        <p:spPr>
          <a:xfrm>
            <a:off x="648000" y="579550"/>
            <a:ext cx="6757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Future Work</a:t>
            </a:r>
            <a:endParaRPr sz="1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321" name="Google Shape;321;p34"/>
          <p:cNvSpPr txBox="1"/>
          <p:nvPr/>
        </p:nvSpPr>
        <p:spPr>
          <a:xfrm>
            <a:off x="820175" y="3314275"/>
            <a:ext cx="1840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Apply other </a:t>
            </a:r>
            <a:r>
              <a:rPr lang="en" sz="1200">
                <a:latin typeface="Avenir"/>
                <a:ea typeface="Avenir"/>
                <a:cs typeface="Avenir"/>
                <a:sym typeface="Avenir"/>
              </a:rPr>
              <a:t>machine learning algorithms such as Naive Bayes and Support Vector Machine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35"/>
          <p:cNvGrpSpPr/>
          <p:nvPr/>
        </p:nvGrpSpPr>
        <p:grpSpPr>
          <a:xfrm>
            <a:off x="963975" y="1523333"/>
            <a:ext cx="1793387" cy="1704304"/>
            <a:chOff x="1199899" y="2278178"/>
            <a:chExt cx="3007020" cy="2791195"/>
          </a:xfrm>
        </p:grpSpPr>
        <p:sp>
          <p:nvSpPr>
            <p:cNvPr id="327" name="Google Shape;327;p35"/>
            <p:cNvSpPr/>
            <p:nvPr/>
          </p:nvSpPr>
          <p:spPr>
            <a:xfrm>
              <a:off x="1199899" y="2278178"/>
              <a:ext cx="2286000" cy="2286000"/>
            </a:xfrm>
            <a:prstGeom prst="ellipse">
              <a:avLst/>
            </a:prstGeom>
            <a:blipFill rotWithShape="1">
              <a:blip r:embed="rId3">
                <a:alphaModFix amt="57000"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atterplot with solid fill" id="328" name="Google Shape;328;p35"/>
            <p:cNvPicPr preferRelativeResize="0"/>
            <p:nvPr/>
          </p:nvPicPr>
          <p:blipFill rotWithShape="1">
            <a:blip r:embed="rId4">
              <a:alphaModFix/>
            </a:blip>
            <a:srcRect b="3400" l="0" r="0" t="-3400"/>
            <a:stretch/>
          </p:blipFill>
          <p:spPr>
            <a:xfrm>
              <a:off x="1920919" y="2783373"/>
              <a:ext cx="2286000" cy="2286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" name="Google Shape;329;p35"/>
          <p:cNvGrpSpPr/>
          <p:nvPr/>
        </p:nvGrpSpPr>
        <p:grpSpPr>
          <a:xfrm>
            <a:off x="3719168" y="1452067"/>
            <a:ext cx="1856778" cy="1775613"/>
            <a:chOff x="5151558" y="2358107"/>
            <a:chExt cx="2939801" cy="2793163"/>
          </a:xfrm>
        </p:grpSpPr>
        <p:sp>
          <p:nvSpPr>
            <p:cNvPr id="330" name="Google Shape;330;p35"/>
            <p:cNvSpPr/>
            <p:nvPr/>
          </p:nvSpPr>
          <p:spPr>
            <a:xfrm>
              <a:off x="5151558" y="2358107"/>
              <a:ext cx="2286000" cy="2286000"/>
            </a:xfrm>
            <a:prstGeom prst="ellipse">
              <a:avLst/>
            </a:prstGeom>
            <a:blipFill rotWithShape="1">
              <a:blip r:embed="rId5">
                <a:alphaModFix amt="50000"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ooks with solid fill" id="331" name="Google Shape;331;p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55172" y="2915047"/>
              <a:ext cx="2236187" cy="22362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2" name="Google Shape;332;p35"/>
          <p:cNvSpPr txBox="1"/>
          <p:nvPr/>
        </p:nvSpPr>
        <p:spPr>
          <a:xfrm>
            <a:off x="153800" y="-52998"/>
            <a:ext cx="3413700" cy="19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2"/>
                </a:solidFill>
              </a:rPr>
              <a:t>10</a:t>
            </a:r>
            <a:endParaRPr sz="10000"/>
          </a:p>
        </p:txBody>
      </p:sp>
      <p:sp>
        <p:nvSpPr>
          <p:cNvPr id="333" name="Google Shape;333;p35"/>
          <p:cNvSpPr txBox="1"/>
          <p:nvPr/>
        </p:nvSpPr>
        <p:spPr>
          <a:xfrm>
            <a:off x="648000" y="579550"/>
            <a:ext cx="6757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Future Work</a:t>
            </a:r>
            <a:endParaRPr sz="1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334" name="Google Shape;334;p35"/>
          <p:cNvSpPr txBox="1"/>
          <p:nvPr/>
        </p:nvSpPr>
        <p:spPr>
          <a:xfrm>
            <a:off x="820175" y="3314275"/>
            <a:ext cx="1840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Apply other machine learning algorithms such as Naive Bayes and Support Vector Machine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5" name="Google Shape;335;p35"/>
          <p:cNvSpPr txBox="1"/>
          <p:nvPr/>
        </p:nvSpPr>
        <p:spPr>
          <a:xfrm>
            <a:off x="3641800" y="3314275"/>
            <a:ext cx="220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Accumulate more data on features in modern homes to incorporate into the algorithms (</a:t>
            </a:r>
            <a:r>
              <a:rPr i="1" lang="en" sz="1200">
                <a:latin typeface="Avenir"/>
                <a:ea typeface="Avenir"/>
                <a:cs typeface="Avenir"/>
                <a:sym typeface="Avenir"/>
              </a:rPr>
              <a:t>ie.</a:t>
            </a:r>
            <a:r>
              <a:rPr lang="en" sz="1200">
                <a:latin typeface="Avenir"/>
                <a:ea typeface="Avenir"/>
                <a:cs typeface="Avenir"/>
                <a:sym typeface="Avenir"/>
              </a:rPr>
              <a:t> smart homes, energy efficiency/production, transportation) 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6"/>
          <p:cNvGrpSpPr/>
          <p:nvPr/>
        </p:nvGrpSpPr>
        <p:grpSpPr>
          <a:xfrm>
            <a:off x="963975" y="1523333"/>
            <a:ext cx="1793387" cy="1704304"/>
            <a:chOff x="1199899" y="2278178"/>
            <a:chExt cx="3007020" cy="2791195"/>
          </a:xfrm>
        </p:grpSpPr>
        <p:sp>
          <p:nvSpPr>
            <p:cNvPr id="341" name="Google Shape;341;p36"/>
            <p:cNvSpPr/>
            <p:nvPr/>
          </p:nvSpPr>
          <p:spPr>
            <a:xfrm>
              <a:off x="1199899" y="2278178"/>
              <a:ext cx="2286000" cy="2286000"/>
            </a:xfrm>
            <a:prstGeom prst="ellipse">
              <a:avLst/>
            </a:prstGeom>
            <a:blipFill rotWithShape="1">
              <a:blip r:embed="rId3">
                <a:alphaModFix amt="57000"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atterplot with solid fill" id="342" name="Google Shape;342;p36"/>
            <p:cNvPicPr preferRelativeResize="0"/>
            <p:nvPr/>
          </p:nvPicPr>
          <p:blipFill rotWithShape="1">
            <a:blip r:embed="rId4">
              <a:alphaModFix/>
            </a:blip>
            <a:srcRect b="3400" l="0" r="0" t="-3400"/>
            <a:stretch/>
          </p:blipFill>
          <p:spPr>
            <a:xfrm>
              <a:off x="1920919" y="2783373"/>
              <a:ext cx="2286000" cy="2286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3" name="Google Shape;343;p36"/>
          <p:cNvGrpSpPr/>
          <p:nvPr/>
        </p:nvGrpSpPr>
        <p:grpSpPr>
          <a:xfrm>
            <a:off x="3719168" y="1452067"/>
            <a:ext cx="1856778" cy="1775613"/>
            <a:chOff x="5151558" y="2358107"/>
            <a:chExt cx="2939801" cy="2793163"/>
          </a:xfrm>
        </p:grpSpPr>
        <p:sp>
          <p:nvSpPr>
            <p:cNvPr id="344" name="Google Shape;344;p36"/>
            <p:cNvSpPr/>
            <p:nvPr/>
          </p:nvSpPr>
          <p:spPr>
            <a:xfrm>
              <a:off x="5151558" y="2358107"/>
              <a:ext cx="2286000" cy="2286000"/>
            </a:xfrm>
            <a:prstGeom prst="ellipse">
              <a:avLst/>
            </a:prstGeom>
            <a:blipFill rotWithShape="1">
              <a:blip r:embed="rId5">
                <a:alphaModFix amt="50000"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Books with solid fill" id="345" name="Google Shape;345;p3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55172" y="2915047"/>
              <a:ext cx="2236187" cy="22362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6" name="Google Shape;346;p36"/>
          <p:cNvGrpSpPr/>
          <p:nvPr/>
        </p:nvGrpSpPr>
        <p:grpSpPr>
          <a:xfrm>
            <a:off x="6514980" y="1451972"/>
            <a:ext cx="1793451" cy="1775628"/>
            <a:chOff x="8731810" y="2324027"/>
            <a:chExt cx="2929040" cy="2872255"/>
          </a:xfrm>
        </p:grpSpPr>
        <p:sp>
          <p:nvSpPr>
            <p:cNvPr id="347" name="Google Shape;347;p36"/>
            <p:cNvSpPr/>
            <p:nvPr/>
          </p:nvSpPr>
          <p:spPr>
            <a:xfrm>
              <a:off x="8731810" y="2324027"/>
              <a:ext cx="2286000" cy="2286000"/>
            </a:xfrm>
            <a:prstGeom prst="ellipse">
              <a:avLst/>
            </a:prstGeom>
            <a:blipFill rotWithShape="1">
              <a:blip r:embed="rId7">
                <a:alphaModFix amt="50000"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Presentation with bar chart with solid fill" id="348" name="Google Shape;348;p3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306103" y="2841545"/>
              <a:ext cx="2354748" cy="23547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9" name="Google Shape;349;p36"/>
          <p:cNvSpPr txBox="1"/>
          <p:nvPr/>
        </p:nvSpPr>
        <p:spPr>
          <a:xfrm>
            <a:off x="153800" y="-52998"/>
            <a:ext cx="3413700" cy="19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2"/>
                </a:solidFill>
              </a:rPr>
              <a:t>10</a:t>
            </a:r>
            <a:endParaRPr sz="10000"/>
          </a:p>
        </p:txBody>
      </p:sp>
      <p:sp>
        <p:nvSpPr>
          <p:cNvPr id="350" name="Google Shape;350;p36"/>
          <p:cNvSpPr txBox="1"/>
          <p:nvPr/>
        </p:nvSpPr>
        <p:spPr>
          <a:xfrm>
            <a:off x="648000" y="579550"/>
            <a:ext cx="6757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Future Work</a:t>
            </a:r>
            <a:endParaRPr sz="1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351" name="Google Shape;351;p36"/>
          <p:cNvSpPr txBox="1"/>
          <p:nvPr/>
        </p:nvSpPr>
        <p:spPr>
          <a:xfrm>
            <a:off x="820175" y="3314275"/>
            <a:ext cx="1840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Apply other machine learning algorithms such as Naive Bayes and Support Vector Machine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2" name="Google Shape;352;p36"/>
          <p:cNvSpPr txBox="1"/>
          <p:nvPr/>
        </p:nvSpPr>
        <p:spPr>
          <a:xfrm>
            <a:off x="6549800" y="3314275"/>
            <a:ext cx="1793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Develop specific, targeted</a:t>
            </a:r>
            <a:r>
              <a:rPr lang="en" sz="1200">
                <a:latin typeface="Avenir"/>
                <a:ea typeface="Avenir"/>
                <a:cs typeface="Avenir"/>
                <a:sym typeface="Avenir"/>
              </a:rPr>
              <a:t> submodels to more accurately assess values for houses in different age groups</a:t>
            </a:r>
            <a:r>
              <a:rPr lang="en" sz="1200">
                <a:latin typeface="Avenir"/>
                <a:ea typeface="Avenir"/>
                <a:cs typeface="Avenir"/>
                <a:sym typeface="Avenir"/>
              </a:rPr>
              <a:t> 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3" name="Google Shape;353;p36"/>
          <p:cNvSpPr txBox="1"/>
          <p:nvPr/>
        </p:nvSpPr>
        <p:spPr>
          <a:xfrm>
            <a:off x="3641800" y="3314275"/>
            <a:ext cx="220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Accumulate more data on features in modern homes to incorporate into the algorithms (</a:t>
            </a:r>
            <a:r>
              <a:rPr i="1" lang="en" sz="1200">
                <a:latin typeface="Avenir"/>
                <a:ea typeface="Avenir"/>
                <a:cs typeface="Avenir"/>
                <a:sym typeface="Avenir"/>
              </a:rPr>
              <a:t>ie.</a:t>
            </a:r>
            <a:r>
              <a:rPr lang="en" sz="1200">
                <a:latin typeface="Avenir"/>
                <a:ea typeface="Avenir"/>
                <a:cs typeface="Avenir"/>
                <a:sym typeface="Avenir"/>
              </a:rPr>
              <a:t> smart homes, energy efficiency/production, transportation) 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7"/>
          <p:cNvPicPr preferRelativeResize="0"/>
          <p:nvPr/>
        </p:nvPicPr>
        <p:blipFill rotWithShape="1">
          <a:blip r:embed="rId3">
            <a:alphaModFix/>
          </a:blip>
          <a:srcRect b="0" l="0" r="0" t="14522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00000">
              <a:alpha val="681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7"/>
          <p:cNvSpPr txBox="1"/>
          <p:nvPr/>
        </p:nvSpPr>
        <p:spPr>
          <a:xfrm>
            <a:off x="386250" y="2056375"/>
            <a:ext cx="3799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FFFFFF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rPr>
              <a:t>THANK YOU</a:t>
            </a:r>
            <a:endParaRPr sz="4100">
              <a:solidFill>
                <a:srgbClr val="FFFFFF"/>
              </a:solidFill>
              <a:latin typeface="Merriweather Sans Regular"/>
              <a:ea typeface="Merriweather Sans Regular"/>
              <a:cs typeface="Merriweather Sans Regular"/>
              <a:sym typeface="Merriweather Sans Regula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/>
          <p:nvPr/>
        </p:nvSpPr>
        <p:spPr>
          <a:xfrm>
            <a:off x="383550" y="-61048"/>
            <a:ext cx="3413700" cy="19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2"/>
                </a:solidFill>
              </a:rPr>
              <a:t>7</a:t>
            </a:r>
            <a:endParaRPr sz="10000"/>
          </a:p>
        </p:txBody>
      </p:sp>
      <p:sp>
        <p:nvSpPr>
          <p:cNvPr id="366" name="Google Shape;366;p38"/>
          <p:cNvSpPr txBox="1"/>
          <p:nvPr/>
        </p:nvSpPr>
        <p:spPr>
          <a:xfrm>
            <a:off x="992213" y="470150"/>
            <a:ext cx="6757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Model Performance</a:t>
            </a:r>
            <a:endParaRPr sz="3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367" name="Google Shape;367;p38"/>
          <p:cNvSpPr txBox="1"/>
          <p:nvPr/>
        </p:nvSpPr>
        <p:spPr>
          <a:xfrm>
            <a:off x="796750" y="1693125"/>
            <a:ext cx="242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8" name="Google Shape;368;p38"/>
          <p:cNvSpPr txBox="1"/>
          <p:nvPr/>
        </p:nvSpPr>
        <p:spPr>
          <a:xfrm>
            <a:off x="2425225" y="2004450"/>
            <a:ext cx="4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8"/>
          <p:cNvSpPr txBox="1"/>
          <p:nvPr/>
        </p:nvSpPr>
        <p:spPr>
          <a:xfrm>
            <a:off x="2425225" y="1939200"/>
            <a:ext cx="40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</a:rPr>
              <a:t>0.141</a:t>
            </a:r>
            <a:endParaRPr b="1" sz="700">
              <a:solidFill>
                <a:srgbClr val="FFFFFF"/>
              </a:solidFill>
            </a:endParaRPr>
          </a:p>
        </p:txBody>
      </p:sp>
      <p:sp>
        <p:nvSpPr>
          <p:cNvPr id="370" name="Google Shape;370;p38"/>
          <p:cNvSpPr txBox="1"/>
          <p:nvPr/>
        </p:nvSpPr>
        <p:spPr>
          <a:xfrm>
            <a:off x="3296850" y="2004450"/>
            <a:ext cx="40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</a:rPr>
              <a:t>0.137</a:t>
            </a:r>
            <a:endParaRPr b="1" sz="700">
              <a:solidFill>
                <a:srgbClr val="FFFFFF"/>
              </a:solidFill>
            </a:endParaRPr>
          </a:p>
        </p:txBody>
      </p:sp>
      <p:sp>
        <p:nvSpPr>
          <p:cNvPr id="371" name="Google Shape;371;p38"/>
          <p:cNvSpPr txBox="1"/>
          <p:nvPr/>
        </p:nvSpPr>
        <p:spPr>
          <a:xfrm>
            <a:off x="4168475" y="2062425"/>
            <a:ext cx="40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</a:rPr>
              <a:t>0.132</a:t>
            </a:r>
            <a:endParaRPr b="1" sz="700">
              <a:solidFill>
                <a:srgbClr val="FFFFFF"/>
              </a:solidFill>
            </a:endParaRPr>
          </a:p>
        </p:txBody>
      </p:sp>
      <p:sp>
        <p:nvSpPr>
          <p:cNvPr id="372" name="Google Shape;372;p38"/>
          <p:cNvSpPr txBox="1"/>
          <p:nvPr/>
        </p:nvSpPr>
        <p:spPr>
          <a:xfrm>
            <a:off x="5058325" y="2134575"/>
            <a:ext cx="40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</a:rPr>
              <a:t>0.129</a:t>
            </a:r>
            <a:endParaRPr b="1" sz="700">
              <a:solidFill>
                <a:srgbClr val="FFFFFF"/>
              </a:solidFill>
            </a:endParaRPr>
          </a:p>
        </p:txBody>
      </p:sp>
      <p:sp>
        <p:nvSpPr>
          <p:cNvPr id="373" name="Google Shape;373;p38"/>
          <p:cNvSpPr txBox="1"/>
          <p:nvPr/>
        </p:nvSpPr>
        <p:spPr>
          <a:xfrm>
            <a:off x="5948175" y="2247000"/>
            <a:ext cx="40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</a:rPr>
              <a:t>0.125</a:t>
            </a:r>
            <a:endParaRPr b="1" sz="700">
              <a:solidFill>
                <a:srgbClr val="FFFFFF"/>
              </a:solidFill>
            </a:endParaRPr>
          </a:p>
        </p:txBody>
      </p:sp>
      <p:pic>
        <p:nvPicPr>
          <p:cNvPr id="374" name="Google Shape;3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225" y="1313312"/>
            <a:ext cx="6757799" cy="3783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9"/>
          <p:cNvSpPr txBox="1"/>
          <p:nvPr/>
        </p:nvSpPr>
        <p:spPr>
          <a:xfrm>
            <a:off x="346075" y="76201"/>
            <a:ext cx="34137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2"/>
                </a:solidFill>
              </a:rPr>
              <a:t>6</a:t>
            </a:r>
            <a:endParaRPr sz="10000"/>
          </a:p>
        </p:txBody>
      </p:sp>
      <p:sp>
        <p:nvSpPr>
          <p:cNvPr id="380" name="Google Shape;380;p39"/>
          <p:cNvSpPr txBox="1"/>
          <p:nvPr/>
        </p:nvSpPr>
        <p:spPr>
          <a:xfrm>
            <a:off x="830925" y="709850"/>
            <a:ext cx="4795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Modeling: </a:t>
            </a:r>
            <a:endParaRPr b="1" sz="2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Linear Regression</a:t>
            </a:r>
            <a:endParaRPr b="1" sz="2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381" name="Google Shape;381;p39"/>
          <p:cNvSpPr txBox="1"/>
          <p:nvPr/>
        </p:nvSpPr>
        <p:spPr>
          <a:xfrm>
            <a:off x="1147775" y="1817325"/>
            <a:ext cx="5509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outline: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9"/>
          <p:cNvSpPr/>
          <p:nvPr/>
        </p:nvSpPr>
        <p:spPr>
          <a:xfrm>
            <a:off x="6826453" y="163250"/>
            <a:ext cx="923100" cy="4095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MLR fitting</a:t>
            </a:r>
            <a:endParaRPr sz="1200"/>
          </a:p>
        </p:txBody>
      </p:sp>
      <p:sp>
        <p:nvSpPr>
          <p:cNvPr id="383" name="Google Shape;383;p39"/>
          <p:cNvSpPr/>
          <p:nvPr/>
        </p:nvSpPr>
        <p:spPr>
          <a:xfrm>
            <a:off x="6243488" y="2061398"/>
            <a:ext cx="923100" cy="4095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Lasso</a:t>
            </a:r>
            <a:endParaRPr sz="1200"/>
          </a:p>
        </p:txBody>
      </p:sp>
      <p:sp>
        <p:nvSpPr>
          <p:cNvPr id="384" name="Google Shape;384;p39"/>
          <p:cNvSpPr/>
          <p:nvPr/>
        </p:nvSpPr>
        <p:spPr>
          <a:xfrm>
            <a:off x="7360601" y="2061398"/>
            <a:ext cx="923100" cy="4095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Ridge</a:t>
            </a:r>
            <a:endParaRPr sz="1200"/>
          </a:p>
        </p:txBody>
      </p:sp>
      <p:cxnSp>
        <p:nvCxnSpPr>
          <p:cNvPr id="385" name="Google Shape;385;p39"/>
          <p:cNvCxnSpPr>
            <a:stCxn id="382" idx="2"/>
            <a:endCxn id="386" idx="0"/>
          </p:cNvCxnSpPr>
          <p:nvPr/>
        </p:nvCxnSpPr>
        <p:spPr>
          <a:xfrm flipH="1" rot="-5400000">
            <a:off x="7018453" y="842300"/>
            <a:ext cx="5397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7" name="Google Shape;387;p39"/>
          <p:cNvCxnSpPr>
            <a:stCxn id="386" idx="2"/>
            <a:endCxn id="384" idx="0"/>
          </p:cNvCxnSpPr>
          <p:nvPr/>
        </p:nvCxnSpPr>
        <p:spPr>
          <a:xfrm flipH="1" rot="-5400000">
            <a:off x="7285153" y="1524680"/>
            <a:ext cx="539700" cy="5340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8" name="Google Shape;388;p39"/>
          <p:cNvSpPr/>
          <p:nvPr/>
        </p:nvSpPr>
        <p:spPr>
          <a:xfrm>
            <a:off x="5126376" y="776110"/>
            <a:ext cx="923100" cy="4095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Cook’s IOI</a:t>
            </a:r>
            <a:endParaRPr sz="1200"/>
          </a:p>
        </p:txBody>
      </p:sp>
      <p:cxnSp>
        <p:nvCxnSpPr>
          <p:cNvPr id="389" name="Google Shape;389;p39"/>
          <p:cNvCxnSpPr>
            <a:stCxn id="382" idx="2"/>
            <a:endCxn id="388" idx="0"/>
          </p:cNvCxnSpPr>
          <p:nvPr/>
        </p:nvCxnSpPr>
        <p:spPr>
          <a:xfrm rot="5400000">
            <a:off x="6336253" y="-175600"/>
            <a:ext cx="203400" cy="1700100"/>
          </a:xfrm>
          <a:prstGeom prst="curvedConnector3">
            <a:avLst>
              <a:gd fmla="val 4997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0" name="Google Shape;390;p39"/>
          <p:cNvSpPr/>
          <p:nvPr/>
        </p:nvSpPr>
        <p:spPr>
          <a:xfrm>
            <a:off x="5126376" y="1420979"/>
            <a:ext cx="923100" cy="4095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IO removal</a:t>
            </a:r>
            <a:endParaRPr sz="1200"/>
          </a:p>
        </p:txBody>
      </p:sp>
      <p:cxnSp>
        <p:nvCxnSpPr>
          <p:cNvPr id="391" name="Google Shape;391;p39"/>
          <p:cNvCxnSpPr>
            <a:stCxn id="388" idx="2"/>
            <a:endCxn id="390" idx="0"/>
          </p:cNvCxnSpPr>
          <p:nvPr/>
        </p:nvCxnSpPr>
        <p:spPr>
          <a:xfrm flipH="1" rot="-5400000">
            <a:off x="5470476" y="1303060"/>
            <a:ext cx="235500" cy="600"/>
          </a:xfrm>
          <a:prstGeom prst="curved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2" name="Google Shape;392;p39"/>
          <p:cNvSpPr/>
          <p:nvPr/>
        </p:nvSpPr>
        <p:spPr>
          <a:xfrm>
            <a:off x="5126376" y="2065849"/>
            <a:ext cx="923100" cy="4095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Refit MLR</a:t>
            </a:r>
            <a:endParaRPr sz="1200"/>
          </a:p>
        </p:txBody>
      </p:sp>
      <p:cxnSp>
        <p:nvCxnSpPr>
          <p:cNvPr id="393" name="Google Shape;393;p39"/>
          <p:cNvCxnSpPr>
            <a:endCxn id="392" idx="0"/>
          </p:cNvCxnSpPr>
          <p:nvPr/>
        </p:nvCxnSpPr>
        <p:spPr>
          <a:xfrm flipH="1" rot="-5400000">
            <a:off x="5469876" y="1947799"/>
            <a:ext cx="2355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" name="Google Shape;394;p39"/>
          <p:cNvSpPr/>
          <p:nvPr/>
        </p:nvSpPr>
        <p:spPr>
          <a:xfrm>
            <a:off x="6243488" y="2722005"/>
            <a:ext cx="923100" cy="4095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Feature Selection</a:t>
            </a:r>
            <a:endParaRPr sz="1200"/>
          </a:p>
        </p:txBody>
      </p:sp>
      <p:sp>
        <p:nvSpPr>
          <p:cNvPr id="395" name="Google Shape;395;p39"/>
          <p:cNvSpPr/>
          <p:nvPr/>
        </p:nvSpPr>
        <p:spPr>
          <a:xfrm>
            <a:off x="6243488" y="3327521"/>
            <a:ext cx="923100" cy="4095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Refit Lasso</a:t>
            </a:r>
            <a:endParaRPr sz="1200"/>
          </a:p>
        </p:txBody>
      </p:sp>
      <p:sp>
        <p:nvSpPr>
          <p:cNvPr id="396" name="Google Shape;396;p39"/>
          <p:cNvSpPr/>
          <p:nvPr/>
        </p:nvSpPr>
        <p:spPr>
          <a:xfrm>
            <a:off x="6243488" y="4003886"/>
            <a:ext cx="923100" cy="4095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Refit Lasso with IO removed</a:t>
            </a:r>
            <a:endParaRPr sz="1100"/>
          </a:p>
        </p:txBody>
      </p:sp>
      <p:cxnSp>
        <p:nvCxnSpPr>
          <p:cNvPr id="397" name="Google Shape;397;p39"/>
          <p:cNvCxnSpPr>
            <a:stCxn id="390" idx="3"/>
            <a:endCxn id="396" idx="1"/>
          </p:cNvCxnSpPr>
          <p:nvPr/>
        </p:nvCxnSpPr>
        <p:spPr>
          <a:xfrm>
            <a:off x="6049476" y="1625729"/>
            <a:ext cx="194100" cy="2583000"/>
          </a:xfrm>
          <a:prstGeom prst="curved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" name="Google Shape;398;p39"/>
          <p:cNvSpPr/>
          <p:nvPr/>
        </p:nvSpPr>
        <p:spPr>
          <a:xfrm>
            <a:off x="6243488" y="4648756"/>
            <a:ext cx="923100" cy="4095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VIF</a:t>
            </a:r>
            <a:endParaRPr sz="1200"/>
          </a:p>
        </p:txBody>
      </p:sp>
      <p:sp>
        <p:nvSpPr>
          <p:cNvPr id="386" name="Google Shape;386;p39"/>
          <p:cNvSpPr/>
          <p:nvPr/>
        </p:nvSpPr>
        <p:spPr>
          <a:xfrm>
            <a:off x="6826453" y="1112330"/>
            <a:ext cx="923100" cy="4095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VIF</a:t>
            </a:r>
            <a:endParaRPr sz="1200"/>
          </a:p>
        </p:txBody>
      </p:sp>
      <p:cxnSp>
        <p:nvCxnSpPr>
          <p:cNvPr id="399" name="Google Shape;399;p39"/>
          <p:cNvCxnSpPr>
            <a:stCxn id="386" idx="2"/>
            <a:endCxn id="383" idx="0"/>
          </p:cNvCxnSpPr>
          <p:nvPr/>
        </p:nvCxnSpPr>
        <p:spPr>
          <a:xfrm rot="5400000">
            <a:off x="6726703" y="1500230"/>
            <a:ext cx="539700" cy="5829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39"/>
          <p:cNvCxnSpPr>
            <a:stCxn id="383" idx="2"/>
            <a:endCxn id="394" idx="0"/>
          </p:cNvCxnSpPr>
          <p:nvPr/>
        </p:nvCxnSpPr>
        <p:spPr>
          <a:xfrm flipH="1" rot="-5400000">
            <a:off x="6579788" y="2596148"/>
            <a:ext cx="2511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39"/>
          <p:cNvCxnSpPr>
            <a:stCxn id="394" idx="2"/>
            <a:endCxn id="395" idx="0"/>
          </p:cNvCxnSpPr>
          <p:nvPr/>
        </p:nvCxnSpPr>
        <p:spPr>
          <a:xfrm flipH="1" rot="-5400000">
            <a:off x="6607388" y="3229155"/>
            <a:ext cx="195900" cy="6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p39"/>
          <p:cNvCxnSpPr>
            <a:stCxn id="395" idx="2"/>
            <a:endCxn id="396" idx="0"/>
          </p:cNvCxnSpPr>
          <p:nvPr/>
        </p:nvCxnSpPr>
        <p:spPr>
          <a:xfrm flipH="1" rot="-5400000">
            <a:off x="6571838" y="3870221"/>
            <a:ext cx="267000" cy="600"/>
          </a:xfrm>
          <a:prstGeom prst="curved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39"/>
          <p:cNvCxnSpPr>
            <a:stCxn id="396" idx="2"/>
            <a:endCxn id="398" idx="0"/>
          </p:cNvCxnSpPr>
          <p:nvPr/>
        </p:nvCxnSpPr>
        <p:spPr>
          <a:xfrm flipH="1" rot="-5400000">
            <a:off x="6587588" y="4530836"/>
            <a:ext cx="235500" cy="600"/>
          </a:xfrm>
          <a:prstGeom prst="curved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0"/>
          <p:cNvSpPr/>
          <p:nvPr/>
        </p:nvSpPr>
        <p:spPr>
          <a:xfrm>
            <a:off x="7197400" y="3608100"/>
            <a:ext cx="625500" cy="625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9" name="Google Shape;409;p40"/>
          <p:cNvCxnSpPr/>
          <p:nvPr/>
        </p:nvCxnSpPr>
        <p:spPr>
          <a:xfrm flipH="1">
            <a:off x="7294350" y="3640625"/>
            <a:ext cx="74400" cy="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Google Shape;410;p40"/>
          <p:cNvSpPr/>
          <p:nvPr/>
        </p:nvSpPr>
        <p:spPr>
          <a:xfrm>
            <a:off x="1444300" y="3615525"/>
            <a:ext cx="625500" cy="625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0"/>
          <p:cNvSpPr txBox="1"/>
          <p:nvPr/>
        </p:nvSpPr>
        <p:spPr>
          <a:xfrm>
            <a:off x="346075" y="76201"/>
            <a:ext cx="34137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2"/>
                </a:solidFill>
              </a:rPr>
              <a:t>6</a:t>
            </a:r>
            <a:endParaRPr sz="10000"/>
          </a:p>
        </p:txBody>
      </p:sp>
      <p:sp>
        <p:nvSpPr>
          <p:cNvPr id="412" name="Google Shape;412;p40"/>
          <p:cNvSpPr txBox="1"/>
          <p:nvPr/>
        </p:nvSpPr>
        <p:spPr>
          <a:xfrm>
            <a:off x="830925" y="709850"/>
            <a:ext cx="4795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Modeling: Tree-based</a:t>
            </a:r>
            <a:endParaRPr b="1" sz="2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413" name="Google Shape;413;p40"/>
          <p:cNvSpPr txBox="1"/>
          <p:nvPr/>
        </p:nvSpPr>
        <p:spPr>
          <a:xfrm>
            <a:off x="246075" y="1500200"/>
            <a:ext cx="249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Sans"/>
                <a:ea typeface="Merriweather Sans"/>
                <a:cs typeface="Merriweather Sans"/>
                <a:sym typeface="Merriweather Sans"/>
              </a:rPr>
              <a:t>Random Forest</a:t>
            </a:r>
            <a:endParaRPr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4" name="Google Shape;414;p40"/>
          <p:cNvSpPr txBox="1"/>
          <p:nvPr/>
        </p:nvSpPr>
        <p:spPr>
          <a:xfrm>
            <a:off x="3275875" y="1500200"/>
            <a:ext cx="2492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Sans"/>
                <a:ea typeface="Merriweather Sans"/>
                <a:cs typeface="Merriweather Sans"/>
                <a:sym typeface="Merriweather Sans"/>
              </a:rPr>
              <a:t>Gradient Boosting</a:t>
            </a:r>
            <a:endParaRPr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5" name="Google Shape;415;p40"/>
          <p:cNvSpPr txBox="1"/>
          <p:nvPr/>
        </p:nvSpPr>
        <p:spPr>
          <a:xfrm>
            <a:off x="6341250" y="1500200"/>
            <a:ext cx="2492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Sans"/>
                <a:ea typeface="Merriweather Sans"/>
                <a:cs typeface="Merriweather Sans"/>
                <a:sym typeface="Merriweather Sans"/>
              </a:rPr>
              <a:t>XGBoost</a:t>
            </a:r>
            <a:endParaRPr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6" name="Google Shape;416;p40"/>
          <p:cNvSpPr/>
          <p:nvPr/>
        </p:nvSpPr>
        <p:spPr>
          <a:xfrm>
            <a:off x="436850" y="2104700"/>
            <a:ext cx="1121700" cy="497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RF fitting</a:t>
            </a:r>
            <a:endParaRPr/>
          </a:p>
        </p:txBody>
      </p:sp>
      <p:sp>
        <p:nvSpPr>
          <p:cNvPr id="417" name="Google Shape;417;p40"/>
          <p:cNvSpPr/>
          <p:nvPr/>
        </p:nvSpPr>
        <p:spPr>
          <a:xfrm>
            <a:off x="436850" y="2888375"/>
            <a:ext cx="1121700" cy="497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Randomized search, 6 hyperparams</a:t>
            </a:r>
            <a:endParaRPr sz="1200"/>
          </a:p>
        </p:txBody>
      </p:sp>
      <p:cxnSp>
        <p:nvCxnSpPr>
          <p:cNvPr id="418" name="Google Shape;418;p40"/>
          <p:cNvCxnSpPr>
            <a:stCxn id="416" idx="2"/>
            <a:endCxn id="417" idx="0"/>
          </p:cNvCxnSpPr>
          <p:nvPr/>
        </p:nvCxnSpPr>
        <p:spPr>
          <a:xfrm flipH="1" rot="-5400000">
            <a:off x="854900" y="2744900"/>
            <a:ext cx="286200" cy="600"/>
          </a:xfrm>
          <a:prstGeom prst="curved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p40"/>
          <p:cNvSpPr/>
          <p:nvPr/>
        </p:nvSpPr>
        <p:spPr>
          <a:xfrm>
            <a:off x="436850" y="3672050"/>
            <a:ext cx="1121700" cy="497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Grid Search, 6 hyperparams</a:t>
            </a:r>
            <a:endParaRPr sz="1200"/>
          </a:p>
        </p:txBody>
      </p:sp>
      <p:cxnSp>
        <p:nvCxnSpPr>
          <p:cNvPr id="420" name="Google Shape;420;p40"/>
          <p:cNvCxnSpPr>
            <a:endCxn id="419" idx="0"/>
          </p:cNvCxnSpPr>
          <p:nvPr/>
        </p:nvCxnSpPr>
        <p:spPr>
          <a:xfrm flipH="1" rot="-5400000">
            <a:off x="854300" y="3528650"/>
            <a:ext cx="2862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" name="Google Shape;421;p40"/>
          <p:cNvSpPr/>
          <p:nvPr/>
        </p:nvSpPr>
        <p:spPr>
          <a:xfrm>
            <a:off x="436775" y="4455725"/>
            <a:ext cx="1121700" cy="497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Feature importance</a:t>
            </a:r>
            <a:endParaRPr/>
          </a:p>
        </p:txBody>
      </p:sp>
      <p:cxnSp>
        <p:nvCxnSpPr>
          <p:cNvPr id="422" name="Google Shape;422;p40"/>
          <p:cNvCxnSpPr>
            <a:stCxn id="419" idx="2"/>
            <a:endCxn id="421" idx="0"/>
          </p:cNvCxnSpPr>
          <p:nvPr/>
        </p:nvCxnSpPr>
        <p:spPr>
          <a:xfrm flipH="1" rot="-5400000">
            <a:off x="854900" y="4312250"/>
            <a:ext cx="286200" cy="600"/>
          </a:xfrm>
          <a:prstGeom prst="curved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3" name="Google Shape;423;p40"/>
          <p:cNvSpPr/>
          <p:nvPr/>
        </p:nvSpPr>
        <p:spPr>
          <a:xfrm>
            <a:off x="3496975" y="2104738"/>
            <a:ext cx="1121700" cy="497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GB fitting</a:t>
            </a:r>
            <a:endParaRPr/>
          </a:p>
        </p:txBody>
      </p:sp>
      <p:cxnSp>
        <p:nvCxnSpPr>
          <p:cNvPr id="424" name="Google Shape;424;p40"/>
          <p:cNvCxnSpPr>
            <a:stCxn id="423" idx="2"/>
            <a:endCxn id="425" idx="0"/>
          </p:cNvCxnSpPr>
          <p:nvPr/>
        </p:nvCxnSpPr>
        <p:spPr>
          <a:xfrm flipH="1" rot="-5400000">
            <a:off x="3915025" y="2744938"/>
            <a:ext cx="2862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6" name="Google Shape;426;p40"/>
          <p:cNvSpPr/>
          <p:nvPr/>
        </p:nvSpPr>
        <p:spPr>
          <a:xfrm>
            <a:off x="3496975" y="2890958"/>
            <a:ext cx="1121700" cy="497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Grid Search</a:t>
            </a:r>
            <a:endParaRPr/>
          </a:p>
        </p:txBody>
      </p:sp>
      <p:sp>
        <p:nvSpPr>
          <p:cNvPr id="427" name="Google Shape;427;p40"/>
          <p:cNvSpPr/>
          <p:nvPr/>
        </p:nvSpPr>
        <p:spPr>
          <a:xfrm>
            <a:off x="3496900" y="3674633"/>
            <a:ext cx="1121700" cy="497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Feature importance</a:t>
            </a:r>
            <a:endParaRPr/>
          </a:p>
        </p:txBody>
      </p:sp>
      <p:cxnSp>
        <p:nvCxnSpPr>
          <p:cNvPr id="428" name="Google Shape;428;p40"/>
          <p:cNvCxnSpPr>
            <a:stCxn id="426" idx="2"/>
            <a:endCxn id="427" idx="0"/>
          </p:cNvCxnSpPr>
          <p:nvPr/>
        </p:nvCxnSpPr>
        <p:spPr>
          <a:xfrm flipH="1" rot="-5400000">
            <a:off x="3915025" y="3531158"/>
            <a:ext cx="286200" cy="600"/>
          </a:xfrm>
          <a:prstGeom prst="curved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9" name="Google Shape;429;p40"/>
          <p:cNvSpPr/>
          <p:nvPr/>
        </p:nvSpPr>
        <p:spPr>
          <a:xfrm>
            <a:off x="6212750" y="2104788"/>
            <a:ext cx="1121700" cy="497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XGB fitting</a:t>
            </a:r>
            <a:endParaRPr/>
          </a:p>
        </p:txBody>
      </p:sp>
      <p:sp>
        <p:nvSpPr>
          <p:cNvPr id="430" name="Google Shape;430;p40"/>
          <p:cNvSpPr/>
          <p:nvPr/>
        </p:nvSpPr>
        <p:spPr>
          <a:xfrm>
            <a:off x="6212750" y="2888463"/>
            <a:ext cx="1121700" cy="497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Randomized search, 7 hyperparams</a:t>
            </a:r>
            <a:endParaRPr sz="1200"/>
          </a:p>
        </p:txBody>
      </p:sp>
      <p:cxnSp>
        <p:nvCxnSpPr>
          <p:cNvPr id="431" name="Google Shape;431;p40"/>
          <p:cNvCxnSpPr>
            <a:stCxn id="429" idx="2"/>
            <a:endCxn id="430" idx="0"/>
          </p:cNvCxnSpPr>
          <p:nvPr/>
        </p:nvCxnSpPr>
        <p:spPr>
          <a:xfrm flipH="1" rot="-5400000">
            <a:off x="6630800" y="2744988"/>
            <a:ext cx="286200" cy="600"/>
          </a:xfrm>
          <a:prstGeom prst="curved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2" name="Google Shape;432;p40"/>
          <p:cNvSpPr/>
          <p:nvPr/>
        </p:nvSpPr>
        <p:spPr>
          <a:xfrm>
            <a:off x="6212750" y="3672138"/>
            <a:ext cx="1121700" cy="497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Grid Search, 7 hyperparams</a:t>
            </a:r>
            <a:endParaRPr sz="1200"/>
          </a:p>
        </p:txBody>
      </p:sp>
      <p:cxnSp>
        <p:nvCxnSpPr>
          <p:cNvPr id="433" name="Google Shape;433;p40"/>
          <p:cNvCxnSpPr>
            <a:endCxn id="432" idx="0"/>
          </p:cNvCxnSpPr>
          <p:nvPr/>
        </p:nvCxnSpPr>
        <p:spPr>
          <a:xfrm flipH="1" rot="-5400000">
            <a:off x="6630200" y="3528738"/>
            <a:ext cx="2862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4" name="Google Shape;434;p40"/>
          <p:cNvSpPr/>
          <p:nvPr/>
        </p:nvSpPr>
        <p:spPr>
          <a:xfrm>
            <a:off x="6212675" y="4455813"/>
            <a:ext cx="1121700" cy="4974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Feature importance</a:t>
            </a:r>
            <a:endParaRPr/>
          </a:p>
        </p:txBody>
      </p:sp>
      <p:cxnSp>
        <p:nvCxnSpPr>
          <p:cNvPr id="435" name="Google Shape;435;p40"/>
          <p:cNvCxnSpPr>
            <a:stCxn id="432" idx="2"/>
            <a:endCxn id="434" idx="0"/>
          </p:cNvCxnSpPr>
          <p:nvPr/>
        </p:nvCxnSpPr>
        <p:spPr>
          <a:xfrm flipH="1" rot="-5400000">
            <a:off x="6630800" y="4312338"/>
            <a:ext cx="286200" cy="600"/>
          </a:xfrm>
          <a:prstGeom prst="curved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40"/>
          <p:cNvCxnSpPr/>
          <p:nvPr/>
        </p:nvCxnSpPr>
        <p:spPr>
          <a:xfrm flipH="1">
            <a:off x="1541250" y="3648050"/>
            <a:ext cx="74400" cy="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12349" l="7818" r="7657" t="7200"/>
          <a:stretch/>
        </p:blipFill>
        <p:spPr>
          <a:xfrm>
            <a:off x="137412" y="786825"/>
            <a:ext cx="4282175" cy="25529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400625" y="2569627"/>
            <a:ext cx="3413700" cy="19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900">
                <a:solidFill>
                  <a:schemeClr val="lt2"/>
                </a:solidFill>
              </a:rPr>
              <a:t>1</a:t>
            </a:r>
            <a:endParaRPr sz="14900"/>
          </a:p>
        </p:txBody>
      </p:sp>
      <p:sp>
        <p:nvSpPr>
          <p:cNvPr id="79" name="Google Shape;79;p15"/>
          <p:cNvSpPr txBox="1"/>
          <p:nvPr/>
        </p:nvSpPr>
        <p:spPr>
          <a:xfrm>
            <a:off x="979799" y="3522875"/>
            <a:ext cx="326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Introduction</a:t>
            </a:r>
            <a:endParaRPr sz="11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4800600" y="264000"/>
            <a:ext cx="4219500" cy="46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erriweather"/>
              <a:buChar char="➢"/>
            </a:pPr>
            <a:r>
              <a:rPr b="1" lang="en" sz="1500">
                <a:latin typeface="Merriweather"/>
                <a:ea typeface="Merriweather"/>
                <a:cs typeface="Merriweather"/>
                <a:sym typeface="Merriweather"/>
              </a:rPr>
              <a:t>Who We Are:</a:t>
            </a:r>
            <a:endParaRPr b="1" sz="15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venir"/>
              <a:buChar char="○"/>
            </a:pPr>
            <a:r>
              <a:rPr b="1" lang="en" sz="1500">
                <a:solidFill>
                  <a:srgbClr val="6AA84F"/>
                </a:solidFill>
                <a:latin typeface="Avenir"/>
                <a:ea typeface="Avenir"/>
                <a:cs typeface="Avenir"/>
                <a:sym typeface="Avenir"/>
              </a:rPr>
              <a:t>Arbor | DuBois Data Science Consultants</a:t>
            </a:r>
            <a:r>
              <a:rPr lang="en" sz="15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5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➢"/>
            </a:pPr>
            <a:r>
              <a:rPr b="1"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Target Audience:</a:t>
            </a:r>
            <a:endParaRPr b="1"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venir"/>
              <a:buChar char="○"/>
            </a:pPr>
            <a:r>
              <a:rPr lang="en" sz="1500">
                <a:solidFill>
                  <a:srgbClr val="6AA84F"/>
                </a:solidFill>
                <a:latin typeface="Avenir"/>
                <a:ea typeface="Avenir"/>
                <a:cs typeface="Avenir"/>
                <a:sym typeface="Avenir"/>
              </a:rPr>
              <a:t>Real estate and Data Analytics </a:t>
            </a:r>
            <a:r>
              <a:rPr lang="en" sz="1500">
                <a:solidFill>
                  <a:srgbClr val="6AA84F"/>
                </a:solidFill>
                <a:latin typeface="Avenir"/>
                <a:ea typeface="Avenir"/>
                <a:cs typeface="Avenir"/>
                <a:sym typeface="Avenir"/>
              </a:rPr>
              <a:t>Companies</a:t>
            </a:r>
            <a:endParaRPr sz="1500">
              <a:solidFill>
                <a:srgbClr val="6AA84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AA84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erriweather"/>
              <a:buChar char="➢"/>
            </a:pPr>
            <a:r>
              <a:rPr b="1" lang="en" sz="1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Dataset:</a:t>
            </a:r>
            <a:endParaRPr b="1" sz="15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venir"/>
              <a:buChar char="○"/>
            </a:pPr>
            <a:r>
              <a:rPr b="1" lang="en" sz="1500">
                <a:solidFill>
                  <a:srgbClr val="6AA84F"/>
                </a:solidFill>
                <a:latin typeface="Avenir"/>
                <a:ea typeface="Avenir"/>
                <a:cs typeface="Avenir"/>
                <a:sym typeface="Avenir"/>
              </a:rPr>
              <a:t>1,460 Observations </a:t>
            </a:r>
            <a:endParaRPr b="1" sz="1500">
              <a:solidFill>
                <a:srgbClr val="6AA84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venir"/>
              <a:buChar char="○"/>
            </a:pPr>
            <a:r>
              <a:rPr b="1" lang="en" sz="1500">
                <a:solidFill>
                  <a:srgbClr val="6AA84F"/>
                </a:solidFill>
                <a:latin typeface="Avenir"/>
                <a:ea typeface="Avenir"/>
                <a:cs typeface="Avenir"/>
                <a:sym typeface="Avenir"/>
              </a:rPr>
              <a:t>80 Variables</a:t>
            </a:r>
            <a:endParaRPr b="1" sz="1500">
              <a:solidFill>
                <a:srgbClr val="6AA84F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837863" y="0"/>
            <a:ext cx="34137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900">
                <a:solidFill>
                  <a:schemeClr val="lt2"/>
                </a:solidFill>
              </a:rPr>
              <a:t>2</a:t>
            </a:r>
            <a:endParaRPr sz="1100"/>
          </a:p>
        </p:txBody>
      </p:sp>
      <p:sp>
        <p:nvSpPr>
          <p:cNvPr id="87" name="Google Shape;87;p16"/>
          <p:cNvSpPr txBox="1"/>
          <p:nvPr/>
        </p:nvSpPr>
        <p:spPr>
          <a:xfrm>
            <a:off x="1710880" y="896738"/>
            <a:ext cx="5141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Objectives &amp; Goals </a:t>
            </a:r>
            <a:endParaRPr sz="1100"/>
          </a:p>
        </p:txBody>
      </p:sp>
      <p:cxnSp>
        <p:nvCxnSpPr>
          <p:cNvPr descr="timeline" id="88" name="Google Shape;88;p16"/>
          <p:cNvCxnSpPr>
            <a:stCxn id="89" idx="2"/>
          </p:cNvCxnSpPr>
          <p:nvPr/>
        </p:nvCxnSpPr>
        <p:spPr>
          <a:xfrm flipH="1">
            <a:off x="1809578" y="3292533"/>
            <a:ext cx="5524800" cy="1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descr="timeline markers" id="90" name="Google Shape;90;p16"/>
          <p:cNvSpPr/>
          <p:nvPr/>
        </p:nvSpPr>
        <p:spPr>
          <a:xfrm>
            <a:off x="1710877" y="3229299"/>
            <a:ext cx="126600" cy="126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descr="timeline markers" id="91" name="Google Shape;91;p16"/>
          <p:cNvSpPr/>
          <p:nvPr/>
        </p:nvSpPr>
        <p:spPr>
          <a:xfrm>
            <a:off x="4506095" y="3229233"/>
            <a:ext cx="126600" cy="126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descr="timeline markers" id="89" name="Google Shape;89;p16"/>
          <p:cNvSpPr/>
          <p:nvPr/>
        </p:nvSpPr>
        <p:spPr>
          <a:xfrm>
            <a:off x="7334378" y="3229233"/>
            <a:ext cx="126600" cy="1266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1030340" y="3786724"/>
            <a:ext cx="14877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Predict </a:t>
            </a:r>
            <a:r>
              <a:rPr lang="en" sz="1100">
                <a:latin typeface="Avenir"/>
                <a:ea typeface="Avenir"/>
                <a:cs typeface="Avenir"/>
                <a:sym typeface="Avenir"/>
              </a:rPr>
              <a:t>fair market value assessment for homes in Ames</a:t>
            </a:r>
            <a:endParaRPr sz="1100"/>
          </a:p>
        </p:txBody>
      </p:sp>
      <p:sp>
        <p:nvSpPr>
          <p:cNvPr id="93" name="Google Shape;93;p16"/>
          <p:cNvSpPr txBox="1"/>
          <p:nvPr/>
        </p:nvSpPr>
        <p:spPr>
          <a:xfrm>
            <a:off x="3825550" y="3786642"/>
            <a:ext cx="14877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Identify important features related to home sale price</a:t>
            </a:r>
            <a:endParaRPr sz="1100"/>
          </a:p>
          <a:p>
            <a: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6653850" y="3786645"/>
            <a:ext cx="1487700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Avenir"/>
                <a:ea typeface="Avenir"/>
                <a:cs typeface="Avenir"/>
                <a:sym typeface="Avenir"/>
              </a:rPr>
              <a:t>Model used for price assessment of a test dataset of homes</a:t>
            </a:r>
            <a:r>
              <a:rPr b="0" i="0" lang="en" sz="11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100"/>
          </a:p>
          <a:p>
            <a: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806331" y="3432881"/>
            <a:ext cx="1939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3599064" y="3432815"/>
            <a:ext cx="1939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6427348" y="3432815"/>
            <a:ext cx="1939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/>
              <a:t>Implement</a:t>
            </a:r>
            <a:endParaRPr sz="1100"/>
          </a:p>
        </p:txBody>
      </p:sp>
      <p:pic>
        <p:nvPicPr>
          <p:cNvPr descr="Research with solid fill" id="98" name="Google Shape;9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9917" y="2396649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ins with solid fill" id="99" name="Google Shape;9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1478" y="2404582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 with solid fill" id="100" name="Google Shape;10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1338" y="2390283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/>
        </p:nvSpPr>
        <p:spPr>
          <a:xfrm>
            <a:off x="248700" y="-158623"/>
            <a:ext cx="3413700" cy="19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2"/>
                </a:solidFill>
              </a:rPr>
              <a:t>3</a:t>
            </a:r>
            <a:endParaRPr sz="10000"/>
          </a:p>
        </p:txBody>
      </p:sp>
      <p:sp>
        <p:nvSpPr>
          <p:cNvPr id="106" name="Google Shape;106;p17"/>
          <p:cNvSpPr txBox="1"/>
          <p:nvPr/>
        </p:nvSpPr>
        <p:spPr>
          <a:xfrm>
            <a:off x="712938" y="411275"/>
            <a:ext cx="6757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Exploratory </a:t>
            </a:r>
            <a:endParaRPr b="1" sz="25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Data Analysis</a:t>
            </a:r>
            <a:endParaRPr b="1" sz="25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 b="7458" l="0" r="0" t="0"/>
          <a:stretch/>
        </p:blipFill>
        <p:spPr>
          <a:xfrm>
            <a:off x="469750" y="5278125"/>
            <a:ext cx="3703950" cy="342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/>
        </p:nvSpPr>
        <p:spPr>
          <a:xfrm>
            <a:off x="1019175" y="4743450"/>
            <a:ext cx="245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Year Built</a:t>
            </a:r>
            <a:endParaRPr sz="1100"/>
          </a:p>
        </p:txBody>
      </p:sp>
      <p:sp>
        <p:nvSpPr>
          <p:cNvPr id="109" name="Google Shape;109;p17"/>
          <p:cNvSpPr txBox="1"/>
          <p:nvPr/>
        </p:nvSpPr>
        <p:spPr>
          <a:xfrm rot="-5400000">
            <a:off x="-937350" y="3049325"/>
            <a:ext cx="245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Sale Price ($ USD)</a:t>
            </a:r>
            <a:endParaRPr sz="1100"/>
          </a:p>
        </p:txBody>
      </p:sp>
      <p:pic>
        <p:nvPicPr>
          <p:cNvPr id="110" name="Google Shape;110;p17"/>
          <p:cNvPicPr preferRelativeResize="0"/>
          <p:nvPr/>
        </p:nvPicPr>
        <p:blipFill rotWithShape="1">
          <a:blip r:embed="rId4">
            <a:alphaModFix/>
          </a:blip>
          <a:srcRect b="7458" l="0" r="0" t="0"/>
          <a:stretch/>
        </p:blipFill>
        <p:spPr>
          <a:xfrm>
            <a:off x="469750" y="1330775"/>
            <a:ext cx="3703950" cy="342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/>
        </p:nvSpPr>
        <p:spPr>
          <a:xfrm>
            <a:off x="3272200" y="340175"/>
            <a:ext cx="4995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Dataset used to train our Machine Learning models:</a:t>
            </a:r>
            <a:endParaRPr b="1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1460 houses in Ames, each with 79 datapoints / features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248700" y="-158623"/>
            <a:ext cx="3413700" cy="19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2"/>
                </a:solidFill>
              </a:rPr>
              <a:t>3</a:t>
            </a:r>
            <a:endParaRPr sz="10000"/>
          </a:p>
        </p:txBody>
      </p:sp>
      <p:sp>
        <p:nvSpPr>
          <p:cNvPr id="117" name="Google Shape;117;p18"/>
          <p:cNvSpPr txBox="1"/>
          <p:nvPr/>
        </p:nvSpPr>
        <p:spPr>
          <a:xfrm>
            <a:off x="712938" y="411275"/>
            <a:ext cx="6757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Exploratory </a:t>
            </a:r>
            <a:endParaRPr b="1" sz="25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Data Analysis</a:t>
            </a:r>
            <a:endParaRPr b="1" sz="25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4340188" y="619275"/>
            <a:ext cx="499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venir"/>
                <a:ea typeface="Avenir"/>
                <a:cs typeface="Avenir"/>
                <a:sym typeface="Avenir"/>
              </a:rPr>
              <a:t>Correlation (Spearman’s) between selected features</a:t>
            </a:r>
            <a:endParaRPr b="1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 b="7458" l="0" r="0" t="0"/>
          <a:stretch/>
        </p:blipFill>
        <p:spPr>
          <a:xfrm>
            <a:off x="469750" y="5278125"/>
            <a:ext cx="3703950" cy="342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1019175" y="4743450"/>
            <a:ext cx="245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Year Built</a:t>
            </a:r>
            <a:endParaRPr sz="1100"/>
          </a:p>
        </p:txBody>
      </p:sp>
      <p:sp>
        <p:nvSpPr>
          <p:cNvPr id="121" name="Google Shape;121;p18"/>
          <p:cNvSpPr txBox="1"/>
          <p:nvPr/>
        </p:nvSpPr>
        <p:spPr>
          <a:xfrm rot="-5400000">
            <a:off x="-937350" y="3049325"/>
            <a:ext cx="245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Sale Price ($ USD)</a:t>
            </a:r>
            <a:endParaRPr sz="1100"/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4">
            <a:alphaModFix/>
          </a:blip>
          <a:srcRect b="0" l="26832" r="16125" t="9755"/>
          <a:stretch/>
        </p:blipFill>
        <p:spPr>
          <a:xfrm>
            <a:off x="4650226" y="5538750"/>
            <a:ext cx="4184230" cy="36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5">
            <a:alphaModFix/>
          </a:blip>
          <a:srcRect b="7458" l="0" r="0" t="0"/>
          <a:stretch/>
        </p:blipFill>
        <p:spPr>
          <a:xfrm>
            <a:off x="469750" y="1330775"/>
            <a:ext cx="3703950" cy="34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3813" y="1197881"/>
            <a:ext cx="4508349" cy="3899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/>
        </p:nvSpPr>
        <p:spPr>
          <a:xfrm>
            <a:off x="263475" y="-56423"/>
            <a:ext cx="3413700" cy="19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2"/>
                </a:solidFill>
              </a:rPr>
              <a:t>4</a:t>
            </a:r>
            <a:endParaRPr sz="10000"/>
          </a:p>
        </p:txBody>
      </p:sp>
      <p:sp>
        <p:nvSpPr>
          <p:cNvPr id="130" name="Google Shape;130;p19"/>
          <p:cNvSpPr txBox="1"/>
          <p:nvPr/>
        </p:nvSpPr>
        <p:spPr>
          <a:xfrm>
            <a:off x="818700" y="608550"/>
            <a:ext cx="6757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Pre-Processing</a:t>
            </a:r>
            <a:endParaRPr b="1" sz="3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1493960" y="3671695"/>
            <a:ext cx="973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000" u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36 features had missing values, generally imputed to mode value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1336306" y="4383667"/>
            <a:ext cx="177300" cy="1773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1</a:t>
            </a:r>
            <a:endParaRPr sz="11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cxnSp>
        <p:nvCxnSpPr>
          <p:cNvPr id="133" name="Google Shape;133;p19"/>
          <p:cNvCxnSpPr/>
          <p:nvPr/>
        </p:nvCxnSpPr>
        <p:spPr>
          <a:xfrm rot="10800000">
            <a:off x="1424920" y="3591367"/>
            <a:ext cx="0" cy="79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134" name="Google Shape;13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239" y="1806361"/>
            <a:ext cx="1742400" cy="20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652824" y="2095348"/>
            <a:ext cx="1544100" cy="1522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Imputation of missing data</a:t>
            </a:r>
            <a:endParaRPr sz="10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/>
        </p:nvSpPr>
        <p:spPr>
          <a:xfrm>
            <a:off x="263475" y="-56423"/>
            <a:ext cx="3413700" cy="19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2"/>
                </a:solidFill>
              </a:rPr>
              <a:t>4</a:t>
            </a:r>
            <a:endParaRPr sz="10000"/>
          </a:p>
        </p:txBody>
      </p:sp>
      <p:sp>
        <p:nvSpPr>
          <p:cNvPr id="141" name="Google Shape;141;p20"/>
          <p:cNvSpPr txBox="1"/>
          <p:nvPr/>
        </p:nvSpPr>
        <p:spPr>
          <a:xfrm>
            <a:off x="818700" y="608550"/>
            <a:ext cx="6757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Pre-Processing</a:t>
            </a:r>
            <a:endParaRPr b="1" sz="3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1493960" y="3671695"/>
            <a:ext cx="973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000" u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36 features had missing values, generally imputed to mode value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1336306" y="4383667"/>
            <a:ext cx="177300" cy="1773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1</a:t>
            </a:r>
            <a:endParaRPr sz="11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cxnSp>
        <p:nvCxnSpPr>
          <p:cNvPr id="144" name="Google Shape;144;p20"/>
          <p:cNvCxnSpPr/>
          <p:nvPr/>
        </p:nvCxnSpPr>
        <p:spPr>
          <a:xfrm rot="10800000">
            <a:off x="1424920" y="3591367"/>
            <a:ext cx="0" cy="79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45" name="Google Shape;145;p20"/>
          <p:cNvSpPr txBox="1"/>
          <p:nvPr/>
        </p:nvSpPr>
        <p:spPr>
          <a:xfrm>
            <a:off x="2226533" y="1454620"/>
            <a:ext cx="119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000" u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12 features 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000" u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were suitable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3368514" y="1122162"/>
            <a:ext cx="177300" cy="1773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2</a:t>
            </a:r>
            <a:endParaRPr sz="1100"/>
          </a:p>
        </p:txBody>
      </p:sp>
      <p:cxnSp>
        <p:nvCxnSpPr>
          <p:cNvPr id="147" name="Google Shape;147;p20"/>
          <p:cNvCxnSpPr/>
          <p:nvPr/>
        </p:nvCxnSpPr>
        <p:spPr>
          <a:xfrm rot="10800000">
            <a:off x="3465086" y="1303049"/>
            <a:ext cx="0" cy="79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239" y="1806361"/>
            <a:ext cx="1742400" cy="20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/>
          <p:nvPr/>
        </p:nvSpPr>
        <p:spPr>
          <a:xfrm>
            <a:off x="652824" y="2095348"/>
            <a:ext cx="1544100" cy="1522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Imputation of missing data</a:t>
            </a:r>
            <a:endParaRPr sz="10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9788" y="1786889"/>
            <a:ext cx="1742400" cy="20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0"/>
          <p:cNvSpPr/>
          <p:nvPr/>
        </p:nvSpPr>
        <p:spPr>
          <a:xfrm>
            <a:off x="2678947" y="2100959"/>
            <a:ext cx="1544100" cy="1522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Encoding to ordinal</a:t>
            </a:r>
            <a:endParaRPr sz="10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/>
        </p:nvSpPr>
        <p:spPr>
          <a:xfrm>
            <a:off x="263475" y="-56423"/>
            <a:ext cx="3413700" cy="19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chemeClr val="lt2"/>
                </a:solidFill>
              </a:rPr>
              <a:t>4</a:t>
            </a:r>
            <a:endParaRPr sz="10000"/>
          </a:p>
        </p:txBody>
      </p:sp>
      <p:sp>
        <p:nvSpPr>
          <p:cNvPr id="157" name="Google Shape;157;p21"/>
          <p:cNvSpPr txBox="1"/>
          <p:nvPr/>
        </p:nvSpPr>
        <p:spPr>
          <a:xfrm>
            <a:off x="818700" y="608550"/>
            <a:ext cx="6757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Pre-Processing</a:t>
            </a:r>
            <a:endParaRPr b="1" sz="36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1493960" y="3671695"/>
            <a:ext cx="973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000" u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36 features had missing values, generally imputed to mode value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1336306" y="4383667"/>
            <a:ext cx="177300" cy="1773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1</a:t>
            </a:r>
            <a:endParaRPr sz="11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cxnSp>
        <p:nvCxnSpPr>
          <p:cNvPr id="160" name="Google Shape;160;p21"/>
          <p:cNvCxnSpPr/>
          <p:nvPr/>
        </p:nvCxnSpPr>
        <p:spPr>
          <a:xfrm rot="10800000">
            <a:off x="1424920" y="3591367"/>
            <a:ext cx="0" cy="79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61" name="Google Shape;161;p21"/>
          <p:cNvSpPr txBox="1"/>
          <p:nvPr/>
        </p:nvSpPr>
        <p:spPr>
          <a:xfrm>
            <a:off x="2226533" y="1454620"/>
            <a:ext cx="119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000" u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12 features 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000" u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were suitable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3368514" y="1122162"/>
            <a:ext cx="177300" cy="1773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2</a:t>
            </a:r>
            <a:endParaRPr sz="1100"/>
          </a:p>
        </p:txBody>
      </p:sp>
      <p:cxnSp>
        <p:nvCxnSpPr>
          <p:cNvPr id="163" name="Google Shape;163;p21"/>
          <p:cNvCxnSpPr/>
          <p:nvPr/>
        </p:nvCxnSpPr>
        <p:spPr>
          <a:xfrm rot="10800000">
            <a:off x="3465086" y="1303049"/>
            <a:ext cx="0" cy="79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164" name="Google Shape;16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239" y="1806361"/>
            <a:ext cx="1742400" cy="20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/>
          <p:nvPr/>
        </p:nvSpPr>
        <p:spPr>
          <a:xfrm>
            <a:off x="652824" y="2095348"/>
            <a:ext cx="1544100" cy="1522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Imputation of missing data</a:t>
            </a:r>
            <a:endParaRPr sz="10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9788" y="1786889"/>
            <a:ext cx="1742400" cy="20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/>
          <p:nvPr/>
        </p:nvSpPr>
        <p:spPr>
          <a:xfrm>
            <a:off x="2678947" y="2100959"/>
            <a:ext cx="1544100" cy="1522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Encoding to ordinal</a:t>
            </a:r>
            <a:endParaRPr sz="10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4108763" y="3660604"/>
            <a:ext cx="13644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000" u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Dummification or label encoding of categorical features for use in linear models or tree-based models, respectively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63881" y="4401763"/>
            <a:ext cx="177300" cy="177300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3</a:t>
            </a:r>
            <a:endParaRPr sz="11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cxnSp>
        <p:nvCxnSpPr>
          <p:cNvPr id="170" name="Google Shape;170;p21"/>
          <p:cNvCxnSpPr/>
          <p:nvPr/>
        </p:nvCxnSpPr>
        <p:spPr>
          <a:xfrm rot="10800000">
            <a:off x="5552496" y="3609463"/>
            <a:ext cx="0" cy="79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171" name="Google Shape;17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7609" y="1793924"/>
            <a:ext cx="1742400" cy="20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/>
          <p:nvPr/>
        </p:nvSpPr>
        <p:spPr>
          <a:xfrm>
            <a:off x="4770033" y="2100959"/>
            <a:ext cx="1544100" cy="1522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Dummification  or label encoding</a:t>
            </a:r>
            <a:endParaRPr sz="900"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